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16"/>
  </p:notesMasterIdLst>
  <p:sldIdLst>
    <p:sldId id="262" r:id="rId2"/>
    <p:sldId id="263" r:id="rId3"/>
    <p:sldId id="281" r:id="rId4"/>
    <p:sldId id="266" r:id="rId5"/>
    <p:sldId id="260" r:id="rId6"/>
    <p:sldId id="269" r:id="rId7"/>
    <p:sldId id="282" r:id="rId8"/>
    <p:sldId id="283" r:id="rId9"/>
    <p:sldId id="270" r:id="rId10"/>
    <p:sldId id="272" r:id="rId11"/>
    <p:sldId id="258" r:id="rId12"/>
    <p:sldId id="267" r:id="rId13"/>
    <p:sldId id="277" r:id="rId14"/>
    <p:sldId id="27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7BE"/>
    <a:srgbClr val="C65A0E"/>
    <a:srgbClr val="C55911"/>
    <a:srgbClr val="D34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p:restoredLeft sz="4386"/>
    <p:restoredTop sz="93119"/>
  </p:normalViewPr>
  <p:slideViewPr>
    <p:cSldViewPr snapToGrid="0" snapToObjects="1">
      <p:cViewPr varScale="1">
        <p:scale>
          <a:sx n="161" d="100"/>
          <a:sy n="161" d="100"/>
        </p:scale>
        <p:origin x="2040" y="20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2B199-0C31-4243-A0AD-206F60E22964}" type="datetimeFigureOut">
              <a:rPr lang="en-US" smtClean="0"/>
              <a:t>3/15/19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E2C95-3B8C-2B4A-BF22-B26B06051543}" type="slidenum">
              <a:rPr lang="en-US" smtClean="0"/>
              <a:t>‹#›</a:t>
            </a:fld>
            <a:endParaRPr lang="en-US"/>
          </a:p>
        </p:txBody>
      </p:sp>
    </p:spTree>
    <p:extLst>
      <p:ext uri="{BB962C8B-B14F-4D97-AF65-F5344CB8AC3E}">
        <p14:creationId xmlns:p14="http://schemas.microsoft.com/office/powerpoint/2010/main" val="3313807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5262835E-6EB5-1D44-9B24-0BC6A19F85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9B3E7BBD-5913-9B43-A43B-0B00D9B7379E}" type="slidenum">
              <a:rPr lang="en-US" altLang="en-US" sz="1200" smtClean="0"/>
              <a:pPr/>
              <a:t>2</a:t>
            </a:fld>
            <a:endParaRPr lang="en-US" altLang="en-US" sz="1200"/>
          </a:p>
        </p:txBody>
      </p:sp>
      <p:sp>
        <p:nvSpPr>
          <p:cNvPr id="16387" name="Rectangle 2">
            <a:extLst>
              <a:ext uri="{FF2B5EF4-FFF2-40B4-BE49-F238E27FC236}">
                <a16:creationId xmlns:a16="http://schemas.microsoft.com/office/drawing/2014/main" id="{53D9213F-AEB6-504E-B6B8-D2D8C710C3CF}"/>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dirty="0"/>
          </a:p>
        </p:txBody>
      </p:sp>
      <p:sp>
        <p:nvSpPr>
          <p:cNvPr id="16388" name="Rectangle 3">
            <a:extLst>
              <a:ext uri="{FF2B5EF4-FFF2-40B4-BE49-F238E27FC236}">
                <a16:creationId xmlns:a16="http://schemas.microsoft.com/office/drawing/2014/main" id="{BFBDC616-EC30-7141-9A74-37B0A65CB8BC}"/>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extLst>
      <p:ext uri="{BB962C8B-B14F-4D97-AF65-F5344CB8AC3E}">
        <p14:creationId xmlns:p14="http://schemas.microsoft.com/office/powerpoint/2010/main" val="340327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6E2C95-3B8C-2B4A-BF22-B26B06051543}" type="slidenum">
              <a:rPr lang="en-US" smtClean="0"/>
              <a:t>14</a:t>
            </a:fld>
            <a:endParaRPr lang="en-US"/>
          </a:p>
        </p:txBody>
      </p:sp>
    </p:spTree>
    <p:extLst>
      <p:ext uri="{BB962C8B-B14F-4D97-AF65-F5344CB8AC3E}">
        <p14:creationId xmlns:p14="http://schemas.microsoft.com/office/powerpoint/2010/main" val="1537707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9887F9-7620-6346-89AE-68C6316AF50A}"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885B-619C-B44C-9A80-EDFBE5A5716F}" type="slidenum">
              <a:rPr lang="en-US" smtClean="0"/>
              <a:t>‹#›</a:t>
            </a:fld>
            <a:endParaRPr lang="en-US"/>
          </a:p>
        </p:txBody>
      </p:sp>
      <p:pic>
        <p:nvPicPr>
          <p:cNvPr id="7" name="Picture 2">
            <a:extLst>
              <a:ext uri="{FF2B5EF4-FFF2-40B4-BE49-F238E27FC236}">
                <a16:creationId xmlns:a16="http://schemas.microsoft.com/office/drawing/2014/main" id="{6C2D4F68-BBF4-E544-B509-76D8950340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8069" y="23813"/>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7775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49887F9-7620-6346-89AE-68C6316AF50A}"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1408793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9887F9-7620-6346-89AE-68C6316AF50A}"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3768434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49887F9-7620-6346-89AE-68C6316AF50A}"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3528530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49887F9-7620-6346-89AE-68C6316AF50A}"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1067841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9887F9-7620-6346-89AE-68C6316AF50A}"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3625194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9887F9-7620-6346-89AE-68C6316AF50A}"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1964486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9887F9-7620-6346-89AE-68C6316AF50A}"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2294548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9887F9-7620-6346-89AE-68C6316AF50A}"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857109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9887F9-7620-6346-89AE-68C6316AF50A}"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885B-619C-B44C-9A80-EDFBE5A5716F}" type="slidenum">
              <a:rPr lang="en-US" smtClean="0"/>
              <a:t>‹#›</a:t>
            </a:fld>
            <a:endParaRPr lang="en-US"/>
          </a:p>
        </p:txBody>
      </p:sp>
      <p:pic>
        <p:nvPicPr>
          <p:cNvPr id="7" name="Picture 2">
            <a:extLst>
              <a:ext uri="{FF2B5EF4-FFF2-40B4-BE49-F238E27FC236}">
                <a16:creationId xmlns:a16="http://schemas.microsoft.com/office/drawing/2014/main" id="{62C7E269-BD96-BE47-AD93-949D910F687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8069" y="23813"/>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382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9887F9-7620-6346-89AE-68C6316AF50A}"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2044408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9887F9-7620-6346-89AE-68C6316AF50A}"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2619166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9887F9-7620-6346-89AE-68C6316AF50A}" type="datetimeFigureOut">
              <a:rPr lang="en-US" smtClean="0"/>
              <a:t>3/15/19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3167020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9887F9-7620-6346-89AE-68C6316AF50A}" type="datetimeFigureOut">
              <a:rPr lang="en-US" smtClean="0"/>
              <a:t>3/15/19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1199421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887F9-7620-6346-89AE-68C6316AF50A}" type="datetimeFigureOut">
              <a:rPr lang="en-US" smtClean="0"/>
              <a:t>3/15/19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BB885B-619C-B44C-9A80-EDFBE5A5716F}" type="slidenum">
              <a:rPr lang="en-US" smtClean="0"/>
              <a:t>‹#›</a:t>
            </a:fld>
            <a:endParaRPr lang="en-US"/>
          </a:p>
        </p:txBody>
      </p:sp>
      <p:pic>
        <p:nvPicPr>
          <p:cNvPr id="5" name="Picture 2">
            <a:extLst>
              <a:ext uri="{FF2B5EF4-FFF2-40B4-BE49-F238E27FC236}">
                <a16:creationId xmlns:a16="http://schemas.microsoft.com/office/drawing/2014/main" id="{A7E3E390-30F4-0241-A7F9-C007B2FD3DD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8069" y="23813"/>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846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49887F9-7620-6346-89AE-68C6316AF50A}"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2811420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49887F9-7620-6346-89AE-68C6316AF50A}" type="datetimeFigureOut">
              <a:rPr lang="en-US" smtClean="0"/>
              <a:t>3/15/19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C7BB885B-619C-B44C-9A80-EDFBE5A5716F}" type="slidenum">
              <a:rPr lang="en-US" smtClean="0"/>
              <a:t>‹#›</a:t>
            </a:fld>
            <a:endParaRPr lang="en-US"/>
          </a:p>
        </p:txBody>
      </p:sp>
    </p:spTree>
    <p:extLst>
      <p:ext uri="{BB962C8B-B14F-4D97-AF65-F5344CB8AC3E}">
        <p14:creationId xmlns:p14="http://schemas.microsoft.com/office/powerpoint/2010/main" val="986450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49887F9-7620-6346-89AE-68C6316AF50A}" type="datetimeFigureOut">
              <a:rPr lang="en-US" smtClean="0"/>
              <a:t>3/15/19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7BB885B-619C-B44C-9A80-EDFBE5A5716F}" type="slidenum">
              <a:rPr lang="en-US" smtClean="0"/>
              <a:t>‹#›</a:t>
            </a:fld>
            <a:endParaRPr lang="en-US"/>
          </a:p>
        </p:txBody>
      </p:sp>
    </p:spTree>
    <p:extLst>
      <p:ext uri="{BB962C8B-B14F-4D97-AF65-F5344CB8AC3E}">
        <p14:creationId xmlns:p14="http://schemas.microsoft.com/office/powerpoint/2010/main" val="213386618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0.png"/><Relationship Id="rId7" Type="http://schemas.openxmlformats.org/officeDocument/2006/relationships/image" Target="../media/image12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60.png"/><Relationship Id="rId10" Type="http://schemas.openxmlformats.org/officeDocument/2006/relationships/image" Target="../media/image150.png"/><Relationship Id="rId9"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tiff"/></Relationships>
</file>

<file path=ppt/slides/_rels/slide1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hyperlink" Target="https://openclipart.org/detail/217072/10-oclock" TargetMode="External"/><Relationship Id="rId18" Type="http://schemas.openxmlformats.org/officeDocument/2006/relationships/image" Target="../media/image12.png"/><Relationship Id="rId3" Type="http://schemas.openxmlformats.org/officeDocument/2006/relationships/image" Target="../media/image3.tiff"/><Relationship Id="rId21" Type="http://schemas.openxmlformats.org/officeDocument/2006/relationships/image" Target="../media/image15.svg"/><Relationship Id="rId7" Type="http://schemas.openxmlformats.org/officeDocument/2006/relationships/hyperlink" Target="http://www.edupics.com/coloring-page-to-sleep-i14224.html" TargetMode="External"/><Relationship Id="rId12" Type="http://schemas.openxmlformats.org/officeDocument/2006/relationships/image" Target="../media/image9.png"/><Relationship Id="rId17" Type="http://schemas.microsoft.com/office/2007/relationships/hdphoto" Target="../media/hdphoto2.wdp"/><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hyperlink" Target="http://blog-amazing-world.blogspot.com/2010/09/this-is-why-you-must-go-to-sleep-early.html" TargetMode="External"/><Relationship Id="rId24" Type="http://schemas.openxmlformats.org/officeDocument/2006/relationships/image" Target="../media/image18.png"/><Relationship Id="rId5" Type="http://schemas.openxmlformats.org/officeDocument/2006/relationships/image" Target="../media/image5.tiff"/><Relationship Id="rId15" Type="http://schemas.microsoft.com/office/2007/relationships/hdphoto" Target="../media/hdphoto1.wdp"/><Relationship Id="rId23" Type="http://schemas.openxmlformats.org/officeDocument/2006/relationships/image" Target="../media/image17.tiff"/><Relationship Id="rId10" Type="http://schemas.openxmlformats.org/officeDocument/2006/relationships/image" Target="../media/image8.jpeg"/><Relationship Id="rId19" Type="http://schemas.openxmlformats.org/officeDocument/2006/relationships/image" Target="../media/image13.svg"/><Relationship Id="rId4" Type="http://schemas.openxmlformats.org/officeDocument/2006/relationships/image" Target="../media/image4.tiff"/><Relationship Id="rId9" Type="http://schemas.openxmlformats.org/officeDocument/2006/relationships/hyperlink" Target="http://vickisnotebook.blogspot.com/2013/10/the-one-where-i-did-exercise-class.html" TargetMode="External"/><Relationship Id="rId14" Type="http://schemas.openxmlformats.org/officeDocument/2006/relationships/image" Target="../media/image10.png"/><Relationship Id="rId22" Type="http://schemas.openxmlformats.org/officeDocument/2006/relationships/image" Target="../media/image16.tiff"/></Relationships>
</file>

<file path=ppt/slides/_rels/slide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F8ACDC-2D41-624A-8A22-7D107A929EF5}"/>
              </a:ext>
            </a:extLst>
          </p:cNvPr>
          <p:cNvSpPr>
            <a:spLocks noGrp="1"/>
          </p:cNvSpPr>
          <p:nvPr>
            <p:ph type="ctrTitle"/>
          </p:nvPr>
        </p:nvSpPr>
        <p:spPr/>
        <p:txBody>
          <a:bodyPr/>
          <a:lstStyle/>
          <a:p>
            <a:r>
              <a:rPr lang="en-US" sz="4400" dirty="0"/>
              <a:t>Sleep Improvement Project</a:t>
            </a:r>
            <a:br>
              <a:rPr lang="en-US" sz="4400" dirty="0"/>
            </a:br>
            <a:r>
              <a:rPr lang="en-US" sz="4400" dirty="0"/>
              <a:t>Syracuse University </a:t>
            </a:r>
            <a:br>
              <a:rPr lang="en-US" sz="4400" dirty="0"/>
            </a:br>
            <a:r>
              <a:rPr lang="en-US" sz="4400" dirty="0"/>
              <a:t>MBC638</a:t>
            </a:r>
          </a:p>
        </p:txBody>
      </p:sp>
      <p:sp>
        <p:nvSpPr>
          <p:cNvPr id="5" name="Subtitle 4">
            <a:extLst>
              <a:ext uri="{FF2B5EF4-FFF2-40B4-BE49-F238E27FC236}">
                <a16:creationId xmlns:a16="http://schemas.microsoft.com/office/drawing/2014/main" id="{35EF65C5-2446-5B4E-AA36-C99224A3CDD5}"/>
              </a:ext>
            </a:extLst>
          </p:cNvPr>
          <p:cNvSpPr>
            <a:spLocks noGrp="1"/>
          </p:cNvSpPr>
          <p:nvPr>
            <p:ph type="subTitle" idx="1"/>
          </p:nvPr>
        </p:nvSpPr>
        <p:spPr/>
        <p:txBody>
          <a:bodyPr>
            <a:normAutofit/>
          </a:bodyPr>
          <a:lstStyle/>
          <a:p>
            <a:r>
              <a:rPr lang="en-US" dirty="0"/>
              <a:t>John Fields</a:t>
            </a:r>
          </a:p>
          <a:p>
            <a:r>
              <a:rPr lang="en-US" dirty="0"/>
              <a:t>15 Mar 2019</a:t>
            </a:r>
          </a:p>
        </p:txBody>
      </p:sp>
      <p:pic>
        <p:nvPicPr>
          <p:cNvPr id="6" name="Picture 2">
            <a:extLst>
              <a:ext uri="{FF2B5EF4-FFF2-40B4-BE49-F238E27FC236}">
                <a16:creationId xmlns:a16="http://schemas.microsoft.com/office/drawing/2014/main" id="{FF72EEE3-29C3-3B46-9414-09B788FAA598}"/>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8069" y="23813"/>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496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0BD88-1829-FA4F-A876-CCE5EA5D6648}"/>
              </a:ext>
            </a:extLst>
          </p:cNvPr>
          <p:cNvSpPr>
            <a:spLocks noGrp="1"/>
          </p:cNvSpPr>
          <p:nvPr>
            <p:ph idx="1"/>
          </p:nvPr>
        </p:nvSpPr>
        <p:spPr>
          <a:xfrm>
            <a:off x="187257" y="1474302"/>
            <a:ext cx="2858593" cy="4958303"/>
          </a:xfrm>
        </p:spPr>
        <p:txBody>
          <a:bodyPr anchor="t">
            <a:normAutofit fontScale="77500" lnSpcReduction="20000"/>
          </a:bodyPr>
          <a:lstStyle/>
          <a:p>
            <a:r>
              <a:rPr lang="en-US" cap="none" dirty="0"/>
              <a:t>WHY – Correlation was used to determine the strength of the linear relationship between the X variables and Y</a:t>
            </a:r>
          </a:p>
          <a:p>
            <a:r>
              <a:rPr lang="en-US" cap="none" dirty="0"/>
              <a:t>DEFINITION – Correlation (R) is a measure of the strength and direction of the linear relationship.  However, correlation by itself does not imply causation and other factors must be considered when using this tool.</a:t>
            </a:r>
          </a:p>
          <a:p>
            <a:r>
              <a:rPr lang="en-US" cap="none" dirty="0"/>
              <a:t>RESULT </a:t>
            </a:r>
          </a:p>
          <a:p>
            <a:pPr lvl="1"/>
            <a:r>
              <a:rPr lang="en-US" cap="none" dirty="0"/>
              <a:t>Exercise had a positive correlation of .5 </a:t>
            </a:r>
          </a:p>
          <a:p>
            <a:pPr lvl="1"/>
            <a:r>
              <a:rPr lang="en-US" cap="none" dirty="0"/>
              <a:t>Sleep Start had a negative correlation of .7</a:t>
            </a:r>
          </a:p>
        </p:txBody>
      </p:sp>
      <p:sp>
        <p:nvSpPr>
          <p:cNvPr id="4" name="Title 1">
            <a:extLst>
              <a:ext uri="{FF2B5EF4-FFF2-40B4-BE49-F238E27FC236}">
                <a16:creationId xmlns:a16="http://schemas.microsoft.com/office/drawing/2014/main" id="{723A4B2E-2168-6440-A859-A4C34D7DB75F}"/>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Analyze – Correlation</a:t>
            </a:r>
          </a:p>
        </p:txBody>
      </p:sp>
      <p:pic>
        <p:nvPicPr>
          <p:cNvPr id="5" name="Picture 4" descr="A screenshot of a cell phone&#13;&#10;&#13;&#10;Description automatically generated">
            <a:extLst>
              <a:ext uri="{FF2B5EF4-FFF2-40B4-BE49-F238E27FC236}">
                <a16:creationId xmlns:a16="http://schemas.microsoft.com/office/drawing/2014/main" id="{262F2ABA-0382-3944-B01C-85C9BE5A89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88564" y="4393528"/>
            <a:ext cx="2666186" cy="1895954"/>
          </a:xfrm>
          <a:prstGeom prst="rect">
            <a:avLst/>
          </a:prstGeom>
        </p:spPr>
      </p:pic>
      <p:pic>
        <p:nvPicPr>
          <p:cNvPr id="6" name="Picture 5">
            <a:extLst>
              <a:ext uri="{FF2B5EF4-FFF2-40B4-BE49-F238E27FC236}">
                <a16:creationId xmlns:a16="http://schemas.microsoft.com/office/drawing/2014/main" id="{07FBBF14-25B6-EC41-9629-1E31CC3BC84E}"/>
              </a:ext>
            </a:extLst>
          </p:cNvPr>
          <p:cNvPicPr>
            <a:picLocks noChangeAspect="1"/>
          </p:cNvPicPr>
          <p:nvPr/>
        </p:nvPicPr>
        <p:blipFill>
          <a:blip r:embed="rId3"/>
          <a:stretch>
            <a:fillRect/>
          </a:stretch>
        </p:blipFill>
        <p:spPr>
          <a:xfrm>
            <a:off x="3212450" y="1337684"/>
            <a:ext cx="8792293" cy="2415465"/>
          </a:xfrm>
          <a:prstGeom prst="rect">
            <a:avLst/>
          </a:prstGeom>
        </p:spPr>
      </p:pic>
    </p:spTree>
    <p:extLst>
      <p:ext uri="{BB962C8B-B14F-4D97-AF65-F5344CB8AC3E}">
        <p14:creationId xmlns:p14="http://schemas.microsoft.com/office/powerpoint/2010/main" val="2029575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0BD88-1829-FA4F-A876-CCE5EA5D6648}"/>
                  </a:ext>
                </a:extLst>
              </p:cNvPr>
              <p:cNvSpPr>
                <a:spLocks noGrp="1"/>
              </p:cNvSpPr>
              <p:nvPr>
                <p:ph idx="1"/>
              </p:nvPr>
            </p:nvSpPr>
            <p:spPr>
              <a:xfrm>
                <a:off x="68262" y="1131402"/>
                <a:ext cx="3983814" cy="4509743"/>
              </a:xfrm>
            </p:spPr>
            <p:txBody>
              <a:bodyPr anchor="t">
                <a:normAutofit fontScale="92500" lnSpcReduction="10000"/>
              </a:bodyPr>
              <a:lstStyle/>
              <a:p>
                <a:r>
                  <a:rPr lang="en-US" sz="1600" cap="none" dirty="0"/>
                  <a:t>WHY – Allows you to answer the question, “How many samples should I take?”</a:t>
                </a:r>
              </a:p>
              <a:p>
                <a:r>
                  <a:rPr lang="en-US" sz="1600" cap="none" dirty="0"/>
                  <a:t>DEFINITION –The sample size (n) for continuous data can be calculated if you know: </a:t>
                </a:r>
              </a:p>
              <a:p>
                <a:pPr lvl="1"/>
                <a:r>
                  <a:rPr lang="en-US" sz="1400" cap="none" dirty="0"/>
                  <a:t>z* = the level of confidence you desire</a:t>
                </a:r>
              </a:p>
              <a:p>
                <a:pPr lvl="1"/>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𝜎</m:t>
                        </m:r>
                      </m:e>
                    </m:acc>
                  </m:oMath>
                </a14:m>
                <a:r>
                  <a:rPr lang="en-US" sz="1400" dirty="0"/>
                  <a:t> = </a:t>
                </a:r>
                <a:r>
                  <a:rPr lang="en-US" sz="1400" cap="none" dirty="0"/>
                  <a:t>variability in the population</a:t>
                </a:r>
              </a:p>
              <a:p>
                <a:pPr lvl="1"/>
                <a:r>
                  <a:rPr lang="en-US" sz="1400" cap="none" dirty="0"/>
                  <a:t>E= the margin of error</a:t>
                </a:r>
              </a:p>
              <a:p>
                <a:r>
                  <a:rPr lang="en-US" sz="1600" cap="none" dirty="0"/>
                  <a:t>RESULT </a:t>
                </a:r>
              </a:p>
              <a:p>
                <a:pPr lvl="1"/>
                <a:r>
                  <a:rPr lang="en-US" sz="1400" cap="none" dirty="0"/>
                  <a:t>7 samples would need to be collected to detect a change in total sleep time</a:t>
                </a:r>
              </a:p>
              <a:p>
                <a:pPr lvl="1"/>
                <a:r>
                  <a:rPr lang="en-US" sz="1400" cap="none" dirty="0"/>
                  <a:t>12 samples are planned to be collected during the improve stage which should provide a valid sample size</a:t>
                </a:r>
              </a:p>
            </p:txBody>
          </p:sp>
        </mc:Choice>
        <mc:Fallback xmlns="">
          <p:sp>
            <p:nvSpPr>
              <p:cNvPr id="3" name="Content Placeholder 2">
                <a:extLst>
                  <a:ext uri="{FF2B5EF4-FFF2-40B4-BE49-F238E27FC236}">
                    <a16:creationId xmlns:a16="http://schemas.microsoft.com/office/drawing/2014/main" id="{ED40BD88-1829-FA4F-A876-CCE5EA5D6648}"/>
                  </a:ext>
                </a:extLst>
              </p:cNvPr>
              <p:cNvSpPr>
                <a:spLocks noGrp="1" noRot="1" noChangeAspect="1" noMove="1" noResize="1" noEditPoints="1" noAdjustHandles="1" noChangeArrowheads="1" noChangeShapeType="1" noTextEdit="1"/>
              </p:cNvSpPr>
              <p:nvPr>
                <p:ph idx="1"/>
              </p:nvPr>
            </p:nvSpPr>
            <p:spPr>
              <a:xfrm>
                <a:off x="68262" y="1131402"/>
                <a:ext cx="3983814" cy="4509743"/>
              </a:xfrm>
              <a:blipFill>
                <a:blip r:embed="rId2"/>
                <a:stretch>
                  <a:fillRect l="-1270" t="-140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723A4B2E-2168-6440-A859-A4C34D7DB75F}"/>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Analyze - Sample Size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783328-F9C1-5047-A1C3-91CD863489F4}"/>
                  </a:ext>
                </a:extLst>
              </p:cNvPr>
              <p:cNvSpPr txBox="1"/>
              <p:nvPr/>
            </p:nvSpPr>
            <p:spPr>
              <a:xfrm>
                <a:off x="6096000" y="1523042"/>
                <a:ext cx="973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𝑛</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oMath>
                  </m:oMathPara>
                </a14:m>
                <a:endParaRPr lang="en-US" dirty="0"/>
              </a:p>
            </p:txBody>
          </p:sp>
        </mc:Choice>
        <mc:Fallback xmlns="">
          <p:sp>
            <p:nvSpPr>
              <p:cNvPr id="6" name="TextBox 5">
                <a:extLst>
                  <a:ext uri="{FF2B5EF4-FFF2-40B4-BE49-F238E27FC236}">
                    <a16:creationId xmlns:a16="http://schemas.microsoft.com/office/drawing/2014/main" id="{C7783328-F9C1-5047-A1C3-91CD863489F4}"/>
                  </a:ext>
                </a:extLst>
              </p:cNvPr>
              <p:cNvSpPr txBox="1">
                <a:spLocks noRot="1" noChangeAspect="1" noMove="1" noResize="1" noEditPoints="1" noAdjustHandles="1" noChangeArrowheads="1" noChangeShapeType="1" noTextEdit="1"/>
              </p:cNvSpPr>
              <p:nvPr/>
            </p:nvSpPr>
            <p:spPr>
              <a:xfrm>
                <a:off x="6096000" y="1523042"/>
                <a:ext cx="973792" cy="276999"/>
              </a:xfrm>
              <a:prstGeom prst="rect">
                <a:avLst/>
              </a:prstGeom>
              <a:blipFill>
                <a:blip r:embed="rId6"/>
                <a:stretch>
                  <a:fillRect l="-2597" t="-13636"/>
                </a:stretch>
              </a:blipFill>
            </p:spPr>
            <p:txBody>
              <a:bodyPr/>
              <a:lstStyle/>
              <a:p>
                <a:r>
                  <a:rPr lang="en-US">
                    <a:noFill/>
                  </a:rPr>
                  <a:t> </a:t>
                </a:r>
              </a:p>
            </p:txBody>
          </p:sp>
        </mc:Fallback>
      </mc:AlternateContent>
      <p:sp>
        <p:nvSpPr>
          <p:cNvPr id="10" name="Left Bracket 9">
            <a:extLst>
              <a:ext uri="{FF2B5EF4-FFF2-40B4-BE49-F238E27FC236}">
                <a16:creationId xmlns:a16="http://schemas.microsoft.com/office/drawing/2014/main" id="{6B2A3F38-5016-D448-9364-297BD14DE1C3}"/>
              </a:ext>
            </a:extLst>
          </p:cNvPr>
          <p:cNvSpPr/>
          <p:nvPr/>
        </p:nvSpPr>
        <p:spPr>
          <a:xfrm>
            <a:off x="6501619" y="1458122"/>
            <a:ext cx="126610" cy="69039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ket 10">
            <a:extLst>
              <a:ext uri="{FF2B5EF4-FFF2-40B4-BE49-F238E27FC236}">
                <a16:creationId xmlns:a16="http://schemas.microsoft.com/office/drawing/2014/main" id="{D6CC8B66-23C0-A641-AEE6-965B0D844C79}"/>
              </a:ext>
            </a:extLst>
          </p:cNvPr>
          <p:cNvSpPr/>
          <p:nvPr/>
        </p:nvSpPr>
        <p:spPr>
          <a:xfrm rot="10800000">
            <a:off x="7033848" y="1458121"/>
            <a:ext cx="126610" cy="690394"/>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42D09B2-D98E-F948-BEFD-503DF68A987C}"/>
              </a:ext>
            </a:extLst>
          </p:cNvPr>
          <p:cNvCxnSpPr>
            <a:cxnSpLocks/>
          </p:cNvCxnSpPr>
          <p:nvPr/>
        </p:nvCxnSpPr>
        <p:spPr>
          <a:xfrm>
            <a:off x="6583682" y="1823388"/>
            <a:ext cx="45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7E48F5E-BAB5-F249-88AF-29AE5BA2DD1F}"/>
              </a:ext>
            </a:extLst>
          </p:cNvPr>
          <p:cNvSpPr txBox="1"/>
          <p:nvPr/>
        </p:nvSpPr>
        <p:spPr>
          <a:xfrm>
            <a:off x="6667181" y="1779185"/>
            <a:ext cx="240057" cy="369332"/>
          </a:xfrm>
          <a:prstGeom prst="rect">
            <a:avLst/>
          </a:prstGeom>
          <a:noFill/>
        </p:spPr>
        <p:txBody>
          <a:bodyPr wrap="square" rtlCol="0">
            <a:spAutoFit/>
          </a:bodyPr>
          <a:lstStyle/>
          <a:p>
            <a:r>
              <a:rPr lang="en-US" i="1" dirty="0"/>
              <a:t>E</a:t>
            </a:r>
          </a:p>
        </p:txBody>
      </p:sp>
      <p:sp>
        <p:nvSpPr>
          <p:cNvPr id="16" name="TextBox 15">
            <a:extLst>
              <a:ext uri="{FF2B5EF4-FFF2-40B4-BE49-F238E27FC236}">
                <a16:creationId xmlns:a16="http://schemas.microsoft.com/office/drawing/2014/main" id="{69EC4DAB-CB05-3B44-969E-A3EDB920A707}"/>
              </a:ext>
            </a:extLst>
          </p:cNvPr>
          <p:cNvSpPr txBox="1"/>
          <p:nvPr/>
        </p:nvSpPr>
        <p:spPr>
          <a:xfrm>
            <a:off x="7137788" y="1384542"/>
            <a:ext cx="269626" cy="276999"/>
          </a:xfrm>
          <a:prstGeom prst="rect">
            <a:avLst/>
          </a:prstGeom>
          <a:noFill/>
        </p:spPr>
        <p:txBody>
          <a:bodyPr wrap="none" rtlCol="0">
            <a:spAutoFit/>
          </a:bodyPr>
          <a:lstStyle/>
          <a:p>
            <a:r>
              <a:rPr lang="en-US" sz="1200" dirty="0"/>
              <a:t>2</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746CF3-D859-594A-8FA3-465A68847C2B}"/>
                  </a:ext>
                </a:extLst>
              </p:cNvPr>
              <p:cNvSpPr txBox="1"/>
              <p:nvPr/>
            </p:nvSpPr>
            <p:spPr>
              <a:xfrm>
                <a:off x="7837443" y="1454031"/>
                <a:ext cx="3166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 95% </m:t>
                      </m:r>
                      <m:r>
                        <a:rPr lang="en-US" b="0" i="1" smtClean="0">
                          <a:latin typeface="Cambria Math" panose="02040503050406030204" pitchFamily="18" charset="0"/>
                        </a:rPr>
                        <m:t>𝑐𝑜𝑛𝑓𝑖𝑑𝑒𝑛𝑐𝑒</m:t>
                      </m:r>
                      <m:r>
                        <a:rPr lang="en-US" b="0" i="1" smtClean="0">
                          <a:latin typeface="Cambria Math" panose="02040503050406030204" pitchFamily="18" charset="0"/>
                        </a:rPr>
                        <m:t>=1.96  </m:t>
                      </m:r>
                    </m:oMath>
                  </m:oMathPara>
                </a14:m>
                <a:endParaRPr lang="en-US" dirty="0"/>
              </a:p>
            </p:txBody>
          </p:sp>
        </mc:Choice>
        <mc:Fallback xmlns="">
          <p:sp>
            <p:nvSpPr>
              <p:cNvPr id="18" name="TextBox 17">
                <a:extLst>
                  <a:ext uri="{FF2B5EF4-FFF2-40B4-BE49-F238E27FC236}">
                    <a16:creationId xmlns:a16="http://schemas.microsoft.com/office/drawing/2014/main" id="{85746CF3-D859-594A-8FA3-465A68847C2B}"/>
                  </a:ext>
                </a:extLst>
              </p:cNvPr>
              <p:cNvSpPr txBox="1">
                <a:spLocks noRot="1" noChangeAspect="1" noMove="1" noResize="1" noEditPoints="1" noAdjustHandles="1" noChangeArrowheads="1" noChangeShapeType="1" noTextEdit="1"/>
              </p:cNvSpPr>
              <p:nvPr/>
            </p:nvSpPr>
            <p:spPr>
              <a:xfrm>
                <a:off x="7837443" y="1454031"/>
                <a:ext cx="3166957" cy="276999"/>
              </a:xfrm>
              <a:prstGeom prst="rect">
                <a:avLst/>
              </a:prstGeom>
              <a:blipFill>
                <a:blip r:embed="rId7"/>
                <a:stretch>
                  <a:fillRect r="-2400"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91F9F00-B603-074B-9CAB-4CADADDF76E7}"/>
                  </a:ext>
                </a:extLst>
              </p:cNvPr>
              <p:cNvSpPr/>
              <p:nvPr/>
            </p:nvSpPr>
            <p:spPr>
              <a:xfrm>
                <a:off x="7783514" y="1779183"/>
                <a:ext cx="1041504" cy="369332"/>
              </a:xfrm>
              <a:prstGeom prst="rect">
                <a:avLst/>
              </a:prstGeom>
            </p:spPr>
            <p:txBody>
              <a:bodyPr wrap="none">
                <a:spAutoFit/>
              </a:bodyPr>
              <a:lstStyle/>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oMath>
                </a14:m>
                <a:r>
                  <a:rPr lang="en-US" dirty="0"/>
                  <a:t> = 1.33</a:t>
                </a:r>
              </a:p>
            </p:txBody>
          </p:sp>
        </mc:Choice>
        <mc:Fallback xmlns="">
          <p:sp>
            <p:nvSpPr>
              <p:cNvPr id="21" name="Rectangle 20">
                <a:extLst>
                  <a:ext uri="{FF2B5EF4-FFF2-40B4-BE49-F238E27FC236}">
                    <a16:creationId xmlns:a16="http://schemas.microsoft.com/office/drawing/2014/main" id="{791F9F00-B603-074B-9CAB-4CADADDF76E7}"/>
                  </a:ext>
                </a:extLst>
              </p:cNvPr>
              <p:cNvSpPr>
                <a:spLocks noRot="1" noChangeAspect="1" noMove="1" noResize="1" noEditPoints="1" noAdjustHandles="1" noChangeArrowheads="1" noChangeShapeType="1" noTextEdit="1"/>
              </p:cNvSpPr>
              <p:nvPr/>
            </p:nvSpPr>
            <p:spPr>
              <a:xfrm>
                <a:off x="7783514" y="1779183"/>
                <a:ext cx="1041504" cy="369332"/>
              </a:xfrm>
              <a:prstGeom prst="rect">
                <a:avLst/>
              </a:prstGeom>
              <a:blipFill>
                <a:blip r:embed="rId8"/>
                <a:stretch>
                  <a:fillRect t="-6667" r="-241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3F0B6D-B900-954B-BF47-E8EFE1D56821}"/>
                  </a:ext>
                </a:extLst>
              </p:cNvPr>
              <p:cNvSpPr txBox="1"/>
              <p:nvPr/>
            </p:nvSpPr>
            <p:spPr>
              <a:xfrm>
                <a:off x="7837443" y="2222247"/>
                <a:ext cx="7496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=1  </m:t>
                      </m:r>
                    </m:oMath>
                  </m:oMathPara>
                </a14:m>
                <a:endParaRPr lang="en-US" dirty="0"/>
              </a:p>
            </p:txBody>
          </p:sp>
        </mc:Choice>
        <mc:Fallback xmlns="">
          <p:sp>
            <p:nvSpPr>
              <p:cNvPr id="23" name="TextBox 22">
                <a:extLst>
                  <a:ext uri="{FF2B5EF4-FFF2-40B4-BE49-F238E27FC236}">
                    <a16:creationId xmlns:a16="http://schemas.microsoft.com/office/drawing/2014/main" id="{113F0B6D-B900-954B-BF47-E8EFE1D56821}"/>
                  </a:ext>
                </a:extLst>
              </p:cNvPr>
              <p:cNvSpPr txBox="1">
                <a:spLocks noRot="1" noChangeAspect="1" noMove="1" noResize="1" noEditPoints="1" noAdjustHandles="1" noChangeArrowheads="1" noChangeShapeType="1" noTextEdit="1"/>
              </p:cNvSpPr>
              <p:nvPr/>
            </p:nvSpPr>
            <p:spPr>
              <a:xfrm>
                <a:off x="7837443" y="2222247"/>
                <a:ext cx="749629" cy="276999"/>
              </a:xfrm>
              <a:prstGeom prst="rect">
                <a:avLst/>
              </a:prstGeom>
              <a:blipFill>
                <a:blip r:embed="rId9"/>
                <a:stretch>
                  <a:fillRect l="-5000" r="-10000"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AE4251B-69B4-9F47-9C5B-6912D3039B41}"/>
                  </a:ext>
                </a:extLst>
              </p:cNvPr>
              <p:cNvSpPr txBox="1"/>
              <p:nvPr/>
            </p:nvSpPr>
            <p:spPr>
              <a:xfrm>
                <a:off x="6102897" y="3033399"/>
                <a:ext cx="1531638" cy="276999"/>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rPr>
                      <m:t>𝑛</m:t>
                    </m:r>
                    <m:r>
                      <a:rPr lang="en-US" b="0" i="1" smtClean="0">
                        <a:latin typeface="Cambria Math" panose="02040503050406030204" pitchFamily="18" charset="0"/>
                      </a:rPr>
                      <m:t>=1.96∗</m:t>
                    </m:r>
                  </m:oMath>
                </a14:m>
                <a:r>
                  <a:rPr lang="en-US" dirty="0"/>
                  <a:t> </a:t>
                </a:r>
                <a14:m>
                  <m:oMath xmlns:m="http://schemas.openxmlformats.org/officeDocument/2006/math">
                    <m:r>
                      <a:rPr lang="en-US" i="1">
                        <a:latin typeface="Cambria Math" panose="02040503050406030204" pitchFamily="18" charset="0"/>
                      </a:rPr>
                      <m:t>1.</m:t>
                    </m:r>
                    <m:r>
                      <a:rPr lang="en-US" b="0" i="0" smtClean="0">
                        <a:latin typeface="Cambria Math" panose="02040503050406030204" pitchFamily="18" charset="0"/>
                      </a:rPr>
                      <m:t>33</m:t>
                    </m:r>
                  </m:oMath>
                </a14:m>
                <a:endParaRPr lang="en-US" dirty="0"/>
              </a:p>
            </p:txBody>
          </p:sp>
        </mc:Choice>
        <mc:Fallback xmlns="">
          <p:sp>
            <p:nvSpPr>
              <p:cNvPr id="24" name="TextBox 23">
                <a:extLst>
                  <a:ext uri="{FF2B5EF4-FFF2-40B4-BE49-F238E27FC236}">
                    <a16:creationId xmlns:a16="http://schemas.microsoft.com/office/drawing/2014/main" id="{FAE4251B-69B4-9F47-9C5B-6912D3039B41}"/>
                  </a:ext>
                </a:extLst>
              </p:cNvPr>
              <p:cNvSpPr txBox="1">
                <a:spLocks noRot="1" noChangeAspect="1" noMove="1" noResize="1" noEditPoints="1" noAdjustHandles="1" noChangeArrowheads="1" noChangeShapeType="1" noTextEdit="1"/>
              </p:cNvSpPr>
              <p:nvPr/>
            </p:nvSpPr>
            <p:spPr>
              <a:xfrm>
                <a:off x="6102897" y="3033399"/>
                <a:ext cx="1531638" cy="276999"/>
              </a:xfrm>
              <a:prstGeom prst="rect">
                <a:avLst/>
              </a:prstGeom>
              <a:blipFill>
                <a:blip r:embed="rId10"/>
                <a:stretch>
                  <a:fillRect l="-4132" r="-4132" b="-8696"/>
                </a:stretch>
              </a:blipFill>
            </p:spPr>
            <p:txBody>
              <a:bodyPr/>
              <a:lstStyle/>
              <a:p>
                <a:r>
                  <a:rPr lang="en-US">
                    <a:noFill/>
                  </a:rPr>
                  <a:t> </a:t>
                </a:r>
              </a:p>
            </p:txBody>
          </p:sp>
        </mc:Fallback>
      </mc:AlternateContent>
      <p:sp>
        <p:nvSpPr>
          <p:cNvPr id="25" name="Left Bracket 24">
            <a:extLst>
              <a:ext uri="{FF2B5EF4-FFF2-40B4-BE49-F238E27FC236}">
                <a16:creationId xmlns:a16="http://schemas.microsoft.com/office/drawing/2014/main" id="{A819015E-CE83-8143-AD53-8BEED73BD0F7}"/>
              </a:ext>
            </a:extLst>
          </p:cNvPr>
          <p:cNvSpPr/>
          <p:nvPr/>
        </p:nvSpPr>
        <p:spPr>
          <a:xfrm>
            <a:off x="6508516" y="2968479"/>
            <a:ext cx="126610" cy="69039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Left Bracket 25">
            <a:extLst>
              <a:ext uri="{FF2B5EF4-FFF2-40B4-BE49-F238E27FC236}">
                <a16:creationId xmlns:a16="http://schemas.microsoft.com/office/drawing/2014/main" id="{EB15816E-3D9B-5C48-94C3-D4A9A58FD8ED}"/>
              </a:ext>
            </a:extLst>
          </p:cNvPr>
          <p:cNvSpPr/>
          <p:nvPr/>
        </p:nvSpPr>
        <p:spPr>
          <a:xfrm rot="10800000">
            <a:off x="7571230" y="2988548"/>
            <a:ext cx="126610" cy="690394"/>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D68D8BA4-953F-CA40-9DEA-08F0D5AC86CE}"/>
              </a:ext>
            </a:extLst>
          </p:cNvPr>
          <p:cNvCxnSpPr>
            <a:cxnSpLocks/>
          </p:cNvCxnSpPr>
          <p:nvPr/>
        </p:nvCxnSpPr>
        <p:spPr>
          <a:xfrm>
            <a:off x="6590579" y="3333745"/>
            <a:ext cx="9806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91ADC3E-ABC5-C347-94D9-DAD76CC5A306}"/>
              </a:ext>
            </a:extLst>
          </p:cNvPr>
          <p:cNvSpPr txBox="1"/>
          <p:nvPr/>
        </p:nvSpPr>
        <p:spPr>
          <a:xfrm>
            <a:off x="6955465" y="3301244"/>
            <a:ext cx="240057" cy="369332"/>
          </a:xfrm>
          <a:prstGeom prst="rect">
            <a:avLst/>
          </a:prstGeom>
          <a:noFill/>
        </p:spPr>
        <p:txBody>
          <a:bodyPr wrap="square" rtlCol="0">
            <a:spAutoFit/>
          </a:bodyPr>
          <a:lstStyle/>
          <a:p>
            <a:r>
              <a:rPr lang="en-US" i="1" dirty="0"/>
              <a:t>1</a:t>
            </a:r>
          </a:p>
        </p:txBody>
      </p:sp>
      <p:sp>
        <p:nvSpPr>
          <p:cNvPr id="29" name="TextBox 28">
            <a:extLst>
              <a:ext uri="{FF2B5EF4-FFF2-40B4-BE49-F238E27FC236}">
                <a16:creationId xmlns:a16="http://schemas.microsoft.com/office/drawing/2014/main" id="{0DDB5639-B5D0-DD4E-8258-DB2500C6656D}"/>
              </a:ext>
            </a:extLst>
          </p:cNvPr>
          <p:cNvSpPr txBox="1"/>
          <p:nvPr/>
        </p:nvSpPr>
        <p:spPr>
          <a:xfrm>
            <a:off x="7697840" y="2894899"/>
            <a:ext cx="269626" cy="276999"/>
          </a:xfrm>
          <a:prstGeom prst="rect">
            <a:avLst/>
          </a:prstGeom>
          <a:noFill/>
        </p:spPr>
        <p:txBody>
          <a:bodyPr wrap="none" rtlCol="0">
            <a:spAutoFit/>
          </a:bodyPr>
          <a:lstStyle/>
          <a:p>
            <a:r>
              <a:rPr lang="en-US" sz="1200" dirty="0"/>
              <a:t>2</a:t>
            </a: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E78620-3214-2D48-9275-7F32984EA0EC}"/>
                  </a:ext>
                </a:extLst>
              </p:cNvPr>
              <p:cNvSpPr txBox="1"/>
              <p:nvPr/>
            </p:nvSpPr>
            <p:spPr>
              <a:xfrm>
                <a:off x="7821010" y="3152001"/>
                <a:ext cx="11381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=6.8</m:t>
                      </m:r>
                      <m:r>
                        <a:rPr lang="en-US" b="0" i="1" smtClean="0">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rPr>
                        <m:t>  </m:t>
                      </m:r>
                    </m:oMath>
                  </m:oMathPara>
                </a14:m>
                <a:endParaRPr lang="en-US" dirty="0"/>
              </a:p>
            </p:txBody>
          </p:sp>
        </mc:Choice>
        <mc:Fallback xmlns="">
          <p:sp>
            <p:nvSpPr>
              <p:cNvPr id="31" name="TextBox 30">
                <a:extLst>
                  <a:ext uri="{FF2B5EF4-FFF2-40B4-BE49-F238E27FC236}">
                    <a16:creationId xmlns:a16="http://schemas.microsoft.com/office/drawing/2014/main" id="{01E78620-3214-2D48-9275-7F32984EA0EC}"/>
                  </a:ext>
                </a:extLst>
              </p:cNvPr>
              <p:cNvSpPr txBox="1">
                <a:spLocks noRot="1" noChangeAspect="1" noMove="1" noResize="1" noEditPoints="1" noAdjustHandles="1" noChangeArrowheads="1" noChangeShapeType="1" noTextEdit="1"/>
              </p:cNvSpPr>
              <p:nvPr/>
            </p:nvSpPr>
            <p:spPr>
              <a:xfrm>
                <a:off x="7821010" y="3152001"/>
                <a:ext cx="1138132" cy="276999"/>
              </a:xfrm>
              <a:prstGeom prst="rect">
                <a:avLst/>
              </a:prstGeom>
              <a:blipFill>
                <a:blip r:embed="rId11"/>
                <a:stretch>
                  <a:fillRect l="-1111" r="-6667" b="-39130"/>
                </a:stretch>
              </a:blipFill>
            </p:spPr>
            <p:txBody>
              <a:bodyPr/>
              <a:lstStyle/>
              <a:p>
                <a:r>
                  <a:rPr lang="en-US">
                    <a:noFill/>
                  </a:rPr>
                  <a:t> </a:t>
                </a:r>
              </a:p>
            </p:txBody>
          </p:sp>
        </mc:Fallback>
      </mc:AlternateContent>
    </p:spTree>
    <p:extLst>
      <p:ext uri="{BB962C8B-B14F-4D97-AF65-F5344CB8AC3E}">
        <p14:creationId xmlns:p14="http://schemas.microsoft.com/office/powerpoint/2010/main" val="2078073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196958-75F3-5740-BB6E-676E17A83F47}"/>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Improve –Descriptive Statistics &amp; Hypothesis Testing</a:t>
            </a:r>
          </a:p>
        </p:txBody>
      </p:sp>
      <p:pic>
        <p:nvPicPr>
          <p:cNvPr id="2" name="Picture 1">
            <a:extLst>
              <a:ext uri="{FF2B5EF4-FFF2-40B4-BE49-F238E27FC236}">
                <a16:creationId xmlns:a16="http://schemas.microsoft.com/office/drawing/2014/main" id="{DB399AE1-B1CD-4248-BB4D-D309A26C91F2}"/>
              </a:ext>
            </a:extLst>
          </p:cNvPr>
          <p:cNvPicPr>
            <a:picLocks noChangeAspect="1"/>
          </p:cNvPicPr>
          <p:nvPr/>
        </p:nvPicPr>
        <p:blipFill>
          <a:blip r:embed="rId2"/>
          <a:stretch>
            <a:fillRect/>
          </a:stretch>
        </p:blipFill>
        <p:spPr>
          <a:xfrm>
            <a:off x="3836124" y="1204427"/>
            <a:ext cx="1912536" cy="2803604"/>
          </a:xfrm>
          <a:prstGeom prst="rect">
            <a:avLst/>
          </a:prstGeom>
        </p:spPr>
      </p:pic>
      <p:pic>
        <p:nvPicPr>
          <p:cNvPr id="5" name="Picture 4">
            <a:extLst>
              <a:ext uri="{FF2B5EF4-FFF2-40B4-BE49-F238E27FC236}">
                <a16:creationId xmlns:a16="http://schemas.microsoft.com/office/drawing/2014/main" id="{6AA71397-BEDD-FD4C-870B-C732EFDE5B6A}"/>
              </a:ext>
            </a:extLst>
          </p:cNvPr>
          <p:cNvPicPr>
            <a:picLocks noChangeAspect="1"/>
          </p:cNvPicPr>
          <p:nvPr/>
        </p:nvPicPr>
        <p:blipFill>
          <a:blip r:embed="rId3"/>
          <a:stretch>
            <a:fillRect/>
          </a:stretch>
        </p:blipFill>
        <p:spPr>
          <a:xfrm>
            <a:off x="6011594" y="1235578"/>
            <a:ext cx="1956002" cy="2803603"/>
          </a:xfrm>
          <a:prstGeom prst="rect">
            <a:avLst/>
          </a:prstGeom>
        </p:spPr>
      </p:pic>
      <p:pic>
        <p:nvPicPr>
          <p:cNvPr id="6" name="Picture 5">
            <a:extLst>
              <a:ext uri="{FF2B5EF4-FFF2-40B4-BE49-F238E27FC236}">
                <a16:creationId xmlns:a16="http://schemas.microsoft.com/office/drawing/2014/main" id="{4B3A98B8-7818-2C45-8AC7-E8E5F3EDACA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9334" y="4211618"/>
            <a:ext cx="4148262" cy="2123515"/>
          </a:xfrm>
          <a:prstGeom prst="rect">
            <a:avLst/>
          </a:prstGeom>
        </p:spPr>
      </p:pic>
      <p:pic>
        <p:nvPicPr>
          <p:cNvPr id="11" name="Picture 10" descr="A close up of a green screen&#10;&#10;Description automatically generated">
            <a:extLst>
              <a:ext uri="{FF2B5EF4-FFF2-40B4-BE49-F238E27FC236}">
                <a16:creationId xmlns:a16="http://schemas.microsoft.com/office/drawing/2014/main" id="{C402F020-B2D8-2345-9B4C-A3D42B3F367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3945" y="1581373"/>
            <a:ext cx="3889793" cy="4502075"/>
          </a:xfrm>
          <a:prstGeom prst="rect">
            <a:avLst/>
          </a:prstGeom>
        </p:spPr>
      </p:pic>
      <p:sp>
        <p:nvSpPr>
          <p:cNvPr id="12" name="Rectangle 11">
            <a:extLst>
              <a:ext uri="{FF2B5EF4-FFF2-40B4-BE49-F238E27FC236}">
                <a16:creationId xmlns:a16="http://schemas.microsoft.com/office/drawing/2014/main" id="{30B64AEB-4C20-3848-9127-522AF49D1346}"/>
              </a:ext>
            </a:extLst>
          </p:cNvPr>
          <p:cNvSpPr/>
          <p:nvPr/>
        </p:nvSpPr>
        <p:spPr>
          <a:xfrm>
            <a:off x="9843247" y="2506532"/>
            <a:ext cx="1129553" cy="710004"/>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8A5CA9-72D5-C146-9656-A245C67DD3DF}"/>
              </a:ext>
            </a:extLst>
          </p:cNvPr>
          <p:cNvSpPr/>
          <p:nvPr/>
        </p:nvSpPr>
        <p:spPr>
          <a:xfrm>
            <a:off x="8779098" y="3429000"/>
            <a:ext cx="1645062" cy="657970"/>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9952B8-AB0A-FE4A-8332-09F3250575C1}"/>
              </a:ext>
            </a:extLst>
          </p:cNvPr>
          <p:cNvSpPr/>
          <p:nvPr/>
        </p:nvSpPr>
        <p:spPr>
          <a:xfrm>
            <a:off x="8779098" y="4326682"/>
            <a:ext cx="1660965" cy="1000691"/>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FEA210-BC28-4F46-AC4A-F250A5338EA3}"/>
              </a:ext>
            </a:extLst>
          </p:cNvPr>
          <p:cNvSpPr/>
          <p:nvPr/>
        </p:nvSpPr>
        <p:spPr>
          <a:xfrm>
            <a:off x="9859383" y="5567085"/>
            <a:ext cx="1129553" cy="436150"/>
          </a:xfrm>
          <a:prstGeom prst="rect">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3ABEBE40-5092-FC42-AE95-A2EEE89B1484}"/>
              </a:ext>
            </a:extLst>
          </p:cNvPr>
          <p:cNvSpPr>
            <a:spLocks noGrp="1"/>
          </p:cNvSpPr>
          <p:nvPr>
            <p:ph idx="1"/>
          </p:nvPr>
        </p:nvSpPr>
        <p:spPr>
          <a:xfrm>
            <a:off x="68262" y="1131402"/>
            <a:ext cx="3581387" cy="5563596"/>
          </a:xfrm>
        </p:spPr>
        <p:txBody>
          <a:bodyPr anchor="t">
            <a:normAutofit fontScale="85000" lnSpcReduction="10000"/>
          </a:bodyPr>
          <a:lstStyle/>
          <a:p>
            <a:r>
              <a:rPr lang="en-US" sz="1600" cap="none" dirty="0"/>
              <a:t>WHY – Hypothesis testing  uses statistics to tell us the probability that a hypothesis is true </a:t>
            </a:r>
          </a:p>
          <a:p>
            <a:r>
              <a:rPr lang="en-US" sz="1600" cap="none" dirty="0"/>
              <a:t>DEFINITION – The Hypothesis calculation determines the Z or t value.  The probability (p-value)can then be looked up in a table and if this is below alpha (typically .05) then the Original Hypothesis (Ho) is null and the Alternative Hypothesis (Ha) is accepted as true</a:t>
            </a:r>
          </a:p>
          <a:p>
            <a:r>
              <a:rPr lang="en-US" sz="1600" cap="none" dirty="0"/>
              <a:t>RESULT </a:t>
            </a:r>
          </a:p>
          <a:p>
            <a:pPr lvl="1"/>
            <a:r>
              <a:rPr lang="en-US" sz="1400" cap="none" dirty="0"/>
              <a:t>Hypothesis:</a:t>
            </a:r>
          </a:p>
          <a:p>
            <a:pPr lvl="2"/>
            <a:r>
              <a:rPr lang="en-US" sz="1200" cap="none" dirty="0"/>
              <a:t>Ho: m1&gt;=m2</a:t>
            </a:r>
          </a:p>
          <a:p>
            <a:pPr lvl="2"/>
            <a:r>
              <a:rPr lang="en-US" sz="1200" cap="none" dirty="0"/>
              <a:t>Ha: m1&lt;m2</a:t>
            </a:r>
          </a:p>
          <a:p>
            <a:pPr lvl="2"/>
            <a:r>
              <a:rPr lang="en-US" sz="1200" cap="none" dirty="0"/>
              <a:t>m1 = mean total sleep in Measure</a:t>
            </a:r>
          </a:p>
          <a:p>
            <a:pPr lvl="2"/>
            <a:r>
              <a:rPr lang="en-US" sz="1200" cap="none" dirty="0"/>
              <a:t>m2 = mean total sleep in Improve</a:t>
            </a:r>
            <a:endParaRPr lang="en-US" sz="1000" cap="none" dirty="0"/>
          </a:p>
          <a:p>
            <a:pPr lvl="1"/>
            <a:r>
              <a:rPr lang="en-US" sz="1400" cap="none" dirty="0"/>
              <a:t>Although the mean value for total sleep increased from 7.29 to 7.54 hours, there is not a statistical difference in the data sets since p=.25 which is higher than our alpha of p=.05</a:t>
            </a:r>
          </a:p>
          <a:p>
            <a:pPr lvl="1"/>
            <a:r>
              <a:rPr lang="en-US" sz="1400" cap="none" dirty="0"/>
              <a:t>Therefore, Ho: m1&gt;=m2 is not rejected</a:t>
            </a:r>
          </a:p>
        </p:txBody>
      </p:sp>
    </p:spTree>
    <p:extLst>
      <p:ext uri="{BB962C8B-B14F-4D97-AF65-F5344CB8AC3E}">
        <p14:creationId xmlns:p14="http://schemas.microsoft.com/office/powerpoint/2010/main" val="970791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59849C-7961-9747-9F64-9256947F5799}"/>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Control – Control Chart</a:t>
            </a:r>
          </a:p>
        </p:txBody>
      </p:sp>
      <p:pic>
        <p:nvPicPr>
          <p:cNvPr id="2" name="Picture 1">
            <a:extLst>
              <a:ext uri="{FF2B5EF4-FFF2-40B4-BE49-F238E27FC236}">
                <a16:creationId xmlns:a16="http://schemas.microsoft.com/office/drawing/2014/main" id="{DD486B62-5998-DB44-B27E-B78B6DCBC8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16186" y="1477826"/>
            <a:ext cx="4051300" cy="2435269"/>
          </a:xfrm>
          <a:prstGeom prst="rect">
            <a:avLst/>
          </a:prstGeom>
        </p:spPr>
      </p:pic>
      <p:pic>
        <p:nvPicPr>
          <p:cNvPr id="6" name="Picture 5">
            <a:extLst>
              <a:ext uri="{FF2B5EF4-FFF2-40B4-BE49-F238E27FC236}">
                <a16:creationId xmlns:a16="http://schemas.microsoft.com/office/drawing/2014/main" id="{3E0AA2C4-3B5D-CD46-86CA-BCBC284919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16186" y="4235077"/>
            <a:ext cx="4051300" cy="2260600"/>
          </a:xfrm>
          <a:prstGeom prst="rect">
            <a:avLst/>
          </a:prstGeom>
        </p:spPr>
      </p:pic>
      <p:sp>
        <p:nvSpPr>
          <p:cNvPr id="7" name="Content Placeholder 2">
            <a:extLst>
              <a:ext uri="{FF2B5EF4-FFF2-40B4-BE49-F238E27FC236}">
                <a16:creationId xmlns:a16="http://schemas.microsoft.com/office/drawing/2014/main" id="{DEB51EEB-692F-9B47-97FD-46361E5D8922}"/>
              </a:ext>
            </a:extLst>
          </p:cNvPr>
          <p:cNvSpPr>
            <a:spLocks noGrp="1"/>
          </p:cNvSpPr>
          <p:nvPr>
            <p:ph idx="1"/>
          </p:nvPr>
        </p:nvSpPr>
        <p:spPr>
          <a:xfrm>
            <a:off x="187257" y="1404814"/>
            <a:ext cx="2858593" cy="4958303"/>
          </a:xfrm>
        </p:spPr>
        <p:txBody>
          <a:bodyPr anchor="t">
            <a:normAutofit fontScale="70000" lnSpcReduction="20000"/>
          </a:bodyPr>
          <a:lstStyle/>
          <a:p>
            <a:r>
              <a:rPr lang="en-US" cap="none" dirty="0"/>
              <a:t>WHY – Control charts show the variations in a process and allow you to visually see if a process is consistent and predictable</a:t>
            </a:r>
          </a:p>
          <a:p>
            <a:r>
              <a:rPr lang="en-US" cap="none" dirty="0"/>
              <a:t>DEFINITION – Control charts are a tool which calculates the moving range and individual x variables over time to see if these fall within the upper and lower control limits of a process</a:t>
            </a:r>
          </a:p>
          <a:p>
            <a:r>
              <a:rPr lang="en-US" cap="none" dirty="0"/>
              <a:t>RESULT</a:t>
            </a:r>
          </a:p>
          <a:p>
            <a:pPr lvl="1"/>
            <a:r>
              <a:rPr lang="en-US" cap="none" dirty="0"/>
              <a:t>During the Measure Phase, the process was out of control on Day 18 when there was a significant change in the sleep pattern</a:t>
            </a:r>
          </a:p>
          <a:p>
            <a:pPr lvl="1"/>
            <a:r>
              <a:rPr lang="en-US" cap="none" dirty="0"/>
              <a:t>During the Improve Phase, the process was under control and within the Upper and Lower Control limits</a:t>
            </a:r>
          </a:p>
        </p:txBody>
      </p:sp>
      <p:sp>
        <p:nvSpPr>
          <p:cNvPr id="8" name="Rectangle 7">
            <a:extLst>
              <a:ext uri="{FF2B5EF4-FFF2-40B4-BE49-F238E27FC236}">
                <a16:creationId xmlns:a16="http://schemas.microsoft.com/office/drawing/2014/main" id="{13B0DAB3-4EBF-4645-BD96-9139FBB7C62C}"/>
              </a:ext>
            </a:extLst>
          </p:cNvPr>
          <p:cNvSpPr/>
          <p:nvPr/>
        </p:nvSpPr>
        <p:spPr>
          <a:xfrm>
            <a:off x="4742203" y="1035482"/>
            <a:ext cx="1988045" cy="369332"/>
          </a:xfrm>
          <a:prstGeom prst="rect">
            <a:avLst/>
          </a:prstGeom>
        </p:spPr>
        <p:txBody>
          <a:bodyPr wrap="none">
            <a:spAutoFit/>
          </a:bodyPr>
          <a:lstStyle/>
          <a:p>
            <a:r>
              <a:rPr lang="en-US" dirty="0"/>
              <a:t>MEASURE PHASE</a:t>
            </a:r>
          </a:p>
        </p:txBody>
      </p:sp>
      <p:sp>
        <p:nvSpPr>
          <p:cNvPr id="9" name="Rectangle 8">
            <a:extLst>
              <a:ext uri="{FF2B5EF4-FFF2-40B4-BE49-F238E27FC236}">
                <a16:creationId xmlns:a16="http://schemas.microsoft.com/office/drawing/2014/main" id="{EF3C4CF8-4FD1-F74A-9263-8BE1C1B67411}"/>
              </a:ext>
            </a:extLst>
          </p:cNvPr>
          <p:cNvSpPr/>
          <p:nvPr/>
        </p:nvSpPr>
        <p:spPr>
          <a:xfrm>
            <a:off x="9100843" y="1035482"/>
            <a:ext cx="1978427" cy="369332"/>
          </a:xfrm>
          <a:prstGeom prst="rect">
            <a:avLst/>
          </a:prstGeom>
        </p:spPr>
        <p:txBody>
          <a:bodyPr wrap="none">
            <a:spAutoFit/>
          </a:bodyPr>
          <a:lstStyle/>
          <a:p>
            <a:r>
              <a:rPr lang="en-US" dirty="0"/>
              <a:t>IMPROVE PHASE</a:t>
            </a:r>
          </a:p>
        </p:txBody>
      </p:sp>
      <p:pic>
        <p:nvPicPr>
          <p:cNvPr id="10" name="Picture 9">
            <a:extLst>
              <a:ext uri="{FF2B5EF4-FFF2-40B4-BE49-F238E27FC236}">
                <a16:creationId xmlns:a16="http://schemas.microsoft.com/office/drawing/2014/main" id="{8F237A3C-64F7-D343-993A-08A8E6D67C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76942" y="4248189"/>
            <a:ext cx="4027801" cy="2247488"/>
          </a:xfrm>
          <a:prstGeom prst="rect">
            <a:avLst/>
          </a:prstGeom>
        </p:spPr>
      </p:pic>
      <p:pic>
        <p:nvPicPr>
          <p:cNvPr id="11" name="Picture 10">
            <a:extLst>
              <a:ext uri="{FF2B5EF4-FFF2-40B4-BE49-F238E27FC236}">
                <a16:creationId xmlns:a16="http://schemas.microsoft.com/office/drawing/2014/main" id="{D4133311-52AE-904A-929A-FF71EE88868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4406" y="1530401"/>
            <a:ext cx="3963836" cy="2382694"/>
          </a:xfrm>
          <a:prstGeom prst="rect">
            <a:avLst/>
          </a:prstGeom>
        </p:spPr>
      </p:pic>
    </p:spTree>
    <p:extLst>
      <p:ext uri="{BB962C8B-B14F-4D97-AF65-F5344CB8AC3E}">
        <p14:creationId xmlns:p14="http://schemas.microsoft.com/office/powerpoint/2010/main" val="181510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6F140-777C-A843-AAC3-87C54A8D6761}"/>
              </a:ext>
            </a:extLst>
          </p:cNvPr>
          <p:cNvSpPr>
            <a:spLocks noGrp="1"/>
          </p:cNvSpPr>
          <p:nvPr>
            <p:ph idx="1"/>
          </p:nvPr>
        </p:nvSpPr>
        <p:spPr>
          <a:xfrm>
            <a:off x="155535" y="1191884"/>
            <a:ext cx="11613331" cy="5324529"/>
          </a:xfrm>
        </p:spPr>
        <p:txBody>
          <a:bodyPr anchor="t">
            <a:normAutofit fontScale="85000" lnSpcReduction="10000"/>
          </a:bodyPr>
          <a:lstStyle/>
          <a:p>
            <a:r>
              <a:rPr lang="en-US" cap="none" dirty="0"/>
              <a:t>The goal for this project was to increase Total Sleep per night from 7.29 to 7.60 hours (4%)</a:t>
            </a:r>
          </a:p>
          <a:p>
            <a:r>
              <a:rPr lang="en-US" cap="none" dirty="0"/>
              <a:t>During the Analyze Phase, the regression/correlation analysis showed that Sleep Start and Exercise were the two X’s that if changed could have the greatest impact on my Y (Total Sleep)</a:t>
            </a:r>
          </a:p>
          <a:p>
            <a:r>
              <a:rPr lang="en-US" cap="none" dirty="0"/>
              <a:t> By going to bed at a mean of 11pm and exercising 1 hour per day, the regression formula predicted that Total Sleep would increase from 7.29 to 7.74 hours per night</a:t>
            </a:r>
          </a:p>
          <a:p>
            <a:r>
              <a:rPr lang="en-US" cap="none" dirty="0"/>
              <a:t>During the Improve Phase, the Sleep Start mean improved from 11:36 to 11:00pm.  Unfortunately, Exercise decreased during Improve from .88 to .65 hours per day.  </a:t>
            </a:r>
          </a:p>
          <a:p>
            <a:r>
              <a:rPr lang="en-US" cap="none" dirty="0"/>
              <a:t>At the end of the Improve Phase, the mean for Total Sleep per night increased from 7.29 to 7.54 hours per night (3.4% increase).  This was close to the goal of 7.60 hours (4% increase).</a:t>
            </a:r>
          </a:p>
          <a:p>
            <a:r>
              <a:rPr lang="en-US" cap="none" dirty="0"/>
              <a:t>When conducting a left-tail, two-sample hypothesis test, the p-value was .24 which was higher than my alpha value of .05.  So, although there was an improvement in Total Sleep, we can not conclude with 95% certainty that the improvement was statistically significant. </a:t>
            </a:r>
          </a:p>
          <a:p>
            <a:r>
              <a:rPr lang="en-US" cap="none" dirty="0"/>
              <a:t>Ho: m1&gt;=m2 is not rejected</a:t>
            </a:r>
          </a:p>
          <a:p>
            <a:pPr lvl="1"/>
            <a:r>
              <a:rPr lang="en-US" cap="none" dirty="0"/>
              <a:t>m1=mean total sleep during Measure</a:t>
            </a:r>
          </a:p>
          <a:p>
            <a:pPr lvl="1"/>
            <a:r>
              <a:rPr lang="en-US" cap="none" dirty="0"/>
              <a:t>m2=mean total sleep during Improve</a:t>
            </a:r>
          </a:p>
          <a:p>
            <a:r>
              <a:rPr lang="en-US" cap="none" dirty="0"/>
              <a:t>More data collection and analysis is needed to determine if the improvements were too small or the wrong X variables were selected during the Analyze phase</a:t>
            </a:r>
          </a:p>
        </p:txBody>
      </p:sp>
      <p:sp>
        <p:nvSpPr>
          <p:cNvPr id="6" name="Title 1">
            <a:extLst>
              <a:ext uri="{FF2B5EF4-FFF2-40B4-BE49-F238E27FC236}">
                <a16:creationId xmlns:a16="http://schemas.microsoft.com/office/drawing/2014/main" id="{21A0DD00-1B51-2943-839D-9BEEA631DBB0}"/>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Conclusion</a:t>
            </a:r>
          </a:p>
        </p:txBody>
      </p:sp>
    </p:spTree>
    <p:extLst>
      <p:ext uri="{BB962C8B-B14F-4D97-AF65-F5344CB8AC3E}">
        <p14:creationId xmlns:p14="http://schemas.microsoft.com/office/powerpoint/2010/main" val="2328325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id="{43ACEE60-D0B2-0644-90BA-37294DB2677D}"/>
              </a:ext>
            </a:extLst>
          </p:cNvPr>
          <p:cNvSpPr>
            <a:spLocks noChangeArrowheads="1"/>
          </p:cNvSpPr>
          <p:nvPr/>
        </p:nvSpPr>
        <p:spPr bwMode="auto">
          <a:xfrm>
            <a:off x="-52247" y="932799"/>
            <a:ext cx="12175985" cy="388936"/>
          </a:xfrm>
          <a:prstGeom prst="rect">
            <a:avLst/>
          </a:prstGeom>
          <a:solidFill>
            <a:srgbClr val="C55911"/>
          </a:solidFill>
          <a:ln w="25400">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endParaRPr lang="en-US" altLang="en-US" sz="2400" dirty="0">
              <a:latin typeface="+mn-lt"/>
            </a:endParaRPr>
          </a:p>
        </p:txBody>
      </p:sp>
      <p:sp>
        <p:nvSpPr>
          <p:cNvPr id="15363" name="Line 9">
            <a:extLst>
              <a:ext uri="{FF2B5EF4-FFF2-40B4-BE49-F238E27FC236}">
                <a16:creationId xmlns:a16="http://schemas.microsoft.com/office/drawing/2014/main" id="{7F72ED82-E42F-9440-97CB-EAA5817043A4}"/>
              </a:ext>
            </a:extLst>
          </p:cNvPr>
          <p:cNvSpPr>
            <a:spLocks noChangeShapeType="1"/>
          </p:cNvSpPr>
          <p:nvPr/>
        </p:nvSpPr>
        <p:spPr bwMode="auto">
          <a:xfrm>
            <a:off x="5727699" y="1396999"/>
            <a:ext cx="38089" cy="5329803"/>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Rectangle 11">
            <a:extLst>
              <a:ext uri="{FF2B5EF4-FFF2-40B4-BE49-F238E27FC236}">
                <a16:creationId xmlns:a16="http://schemas.microsoft.com/office/drawing/2014/main" id="{63F3BFFE-B5EF-364F-988E-B0E2E88FAC31}"/>
              </a:ext>
            </a:extLst>
          </p:cNvPr>
          <p:cNvSpPr>
            <a:spLocks noChangeArrowheads="1"/>
          </p:cNvSpPr>
          <p:nvPr/>
        </p:nvSpPr>
        <p:spPr bwMode="auto">
          <a:xfrm>
            <a:off x="2032000" y="1433445"/>
            <a:ext cx="14478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rPr>
              <a:t>DEFINE</a:t>
            </a:r>
          </a:p>
        </p:txBody>
      </p:sp>
      <p:sp>
        <p:nvSpPr>
          <p:cNvPr id="19468" name="Rectangle 12">
            <a:extLst>
              <a:ext uri="{FF2B5EF4-FFF2-40B4-BE49-F238E27FC236}">
                <a16:creationId xmlns:a16="http://schemas.microsoft.com/office/drawing/2014/main" id="{EE350567-6C07-D247-9804-64857F6CBB09}"/>
              </a:ext>
            </a:extLst>
          </p:cNvPr>
          <p:cNvSpPr>
            <a:spLocks noChangeArrowheads="1"/>
          </p:cNvSpPr>
          <p:nvPr/>
        </p:nvSpPr>
        <p:spPr bwMode="auto">
          <a:xfrm>
            <a:off x="3975100" y="1425494"/>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rPr>
              <a:t>MEASURE</a:t>
            </a:r>
          </a:p>
        </p:txBody>
      </p:sp>
      <p:sp>
        <p:nvSpPr>
          <p:cNvPr id="15367" name="Rectangle 13">
            <a:extLst>
              <a:ext uri="{FF2B5EF4-FFF2-40B4-BE49-F238E27FC236}">
                <a16:creationId xmlns:a16="http://schemas.microsoft.com/office/drawing/2014/main" id="{8FA24781-DA92-1E4F-8C94-308942E8E0FC}"/>
              </a:ext>
            </a:extLst>
          </p:cNvPr>
          <p:cNvSpPr>
            <a:spLocks noChangeArrowheads="1"/>
          </p:cNvSpPr>
          <p:nvPr/>
        </p:nvSpPr>
        <p:spPr bwMode="auto">
          <a:xfrm>
            <a:off x="5489575" y="1430339"/>
            <a:ext cx="9858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latin typeface="+mn-lt"/>
            </a:endParaRPr>
          </a:p>
        </p:txBody>
      </p:sp>
      <p:sp>
        <p:nvSpPr>
          <p:cNvPr id="15368" name="Rectangle 14">
            <a:extLst>
              <a:ext uri="{FF2B5EF4-FFF2-40B4-BE49-F238E27FC236}">
                <a16:creationId xmlns:a16="http://schemas.microsoft.com/office/drawing/2014/main" id="{02F6356D-3106-FA4F-B404-53BA828E5405}"/>
              </a:ext>
            </a:extLst>
          </p:cNvPr>
          <p:cNvSpPr>
            <a:spLocks noChangeArrowheads="1"/>
          </p:cNvSpPr>
          <p:nvPr/>
        </p:nvSpPr>
        <p:spPr bwMode="auto">
          <a:xfrm>
            <a:off x="10695934"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latin typeface="+mn-lt"/>
            </a:endParaRPr>
          </a:p>
        </p:txBody>
      </p:sp>
      <p:sp>
        <p:nvSpPr>
          <p:cNvPr id="15369" name="Rectangle 15">
            <a:extLst>
              <a:ext uri="{FF2B5EF4-FFF2-40B4-BE49-F238E27FC236}">
                <a16:creationId xmlns:a16="http://schemas.microsoft.com/office/drawing/2014/main" id="{08FBCC4C-C5DE-A448-BDDF-189B05F85314}"/>
              </a:ext>
            </a:extLst>
          </p:cNvPr>
          <p:cNvSpPr>
            <a:spLocks noChangeArrowheads="1"/>
          </p:cNvSpPr>
          <p:nvPr/>
        </p:nvSpPr>
        <p:spPr bwMode="auto">
          <a:xfrm>
            <a:off x="7583489" y="12525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latin typeface="+mn-lt"/>
            </a:endParaRPr>
          </a:p>
        </p:txBody>
      </p:sp>
      <p:sp>
        <p:nvSpPr>
          <p:cNvPr id="15371" name="Text Box 17">
            <a:extLst>
              <a:ext uri="{FF2B5EF4-FFF2-40B4-BE49-F238E27FC236}">
                <a16:creationId xmlns:a16="http://schemas.microsoft.com/office/drawing/2014/main" id="{3EF2D47D-1F13-7746-8858-E43CD1FA2ECD}"/>
              </a:ext>
            </a:extLst>
          </p:cNvPr>
          <p:cNvSpPr txBox="1">
            <a:spLocks noChangeArrowheads="1"/>
          </p:cNvSpPr>
          <p:nvPr/>
        </p:nvSpPr>
        <p:spPr bwMode="auto">
          <a:xfrm>
            <a:off x="1207215" y="971490"/>
            <a:ext cx="6399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latin typeface="+mn-lt"/>
              </a:rPr>
              <a:t>Launch</a:t>
            </a:r>
          </a:p>
          <a:p>
            <a:pPr>
              <a:spcBef>
                <a:spcPct val="0"/>
              </a:spcBef>
              <a:buFontTx/>
              <a:buNone/>
            </a:pPr>
            <a:r>
              <a:rPr lang="en-US" altLang="en-US" sz="1000" b="1" dirty="0">
                <a:latin typeface="+mn-lt"/>
              </a:rPr>
              <a:t>1/2/19</a:t>
            </a:r>
            <a:endParaRPr lang="en-US" altLang="en-US" sz="1000" dirty="0">
              <a:latin typeface="+mn-lt"/>
            </a:endParaRPr>
          </a:p>
        </p:txBody>
      </p:sp>
      <p:sp>
        <p:nvSpPr>
          <p:cNvPr id="15372" name="Rectangle 19">
            <a:extLst>
              <a:ext uri="{FF2B5EF4-FFF2-40B4-BE49-F238E27FC236}">
                <a16:creationId xmlns:a16="http://schemas.microsoft.com/office/drawing/2014/main" id="{6EB84332-A000-E341-8F45-26240F64D4CC}"/>
              </a:ext>
            </a:extLst>
          </p:cNvPr>
          <p:cNvSpPr>
            <a:spLocks noChangeArrowheads="1"/>
          </p:cNvSpPr>
          <p:nvPr/>
        </p:nvSpPr>
        <p:spPr bwMode="auto">
          <a:xfrm>
            <a:off x="11534134"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latin typeface="+mn-lt"/>
            </a:endParaRPr>
          </a:p>
        </p:txBody>
      </p:sp>
      <p:sp>
        <p:nvSpPr>
          <p:cNvPr id="15373" name="Rectangle 20">
            <a:extLst>
              <a:ext uri="{FF2B5EF4-FFF2-40B4-BE49-F238E27FC236}">
                <a16:creationId xmlns:a16="http://schemas.microsoft.com/office/drawing/2014/main" id="{551805C8-2C1E-C84C-99F0-90EF69A22E3C}"/>
              </a:ext>
            </a:extLst>
          </p:cNvPr>
          <p:cNvSpPr>
            <a:spLocks noChangeArrowheads="1"/>
          </p:cNvSpPr>
          <p:nvPr/>
        </p:nvSpPr>
        <p:spPr bwMode="auto">
          <a:xfrm>
            <a:off x="11532382" y="1241325"/>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latin typeface="+mn-lt"/>
            </a:endParaRPr>
          </a:p>
        </p:txBody>
      </p:sp>
      <p:sp>
        <p:nvSpPr>
          <p:cNvPr id="15374" name="Text Box 21">
            <a:extLst>
              <a:ext uri="{FF2B5EF4-FFF2-40B4-BE49-F238E27FC236}">
                <a16:creationId xmlns:a16="http://schemas.microsoft.com/office/drawing/2014/main" id="{440F4EEE-5BB9-3947-91E9-74D92E505F8D}"/>
              </a:ext>
            </a:extLst>
          </p:cNvPr>
          <p:cNvSpPr txBox="1">
            <a:spLocks noChangeArrowheads="1"/>
          </p:cNvSpPr>
          <p:nvPr/>
        </p:nvSpPr>
        <p:spPr bwMode="auto">
          <a:xfrm>
            <a:off x="2403953" y="974726"/>
            <a:ext cx="1205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latin typeface="+mn-lt"/>
              </a:rPr>
              <a:t>Define</a:t>
            </a:r>
          </a:p>
          <a:p>
            <a:pPr>
              <a:spcBef>
                <a:spcPct val="0"/>
              </a:spcBef>
              <a:buFontTx/>
              <a:buNone/>
            </a:pPr>
            <a:r>
              <a:rPr lang="en-US" altLang="en-US" sz="1000" b="1" dirty="0">
                <a:latin typeface="+mn-lt"/>
              </a:rPr>
              <a:t>1/2/19 – 1/15/19</a:t>
            </a:r>
          </a:p>
        </p:txBody>
      </p:sp>
      <p:sp>
        <p:nvSpPr>
          <p:cNvPr id="15375" name="Text Box 22">
            <a:extLst>
              <a:ext uri="{FF2B5EF4-FFF2-40B4-BE49-F238E27FC236}">
                <a16:creationId xmlns:a16="http://schemas.microsoft.com/office/drawing/2014/main" id="{431F4BF3-083E-A04F-8CB0-FD3446475BCA}"/>
              </a:ext>
            </a:extLst>
          </p:cNvPr>
          <p:cNvSpPr txBox="1">
            <a:spLocks noChangeArrowheads="1"/>
          </p:cNvSpPr>
          <p:nvPr/>
        </p:nvSpPr>
        <p:spPr bwMode="auto">
          <a:xfrm>
            <a:off x="4223369" y="974726"/>
            <a:ext cx="12779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latin typeface="+mn-lt"/>
              </a:rPr>
              <a:t>Measure</a:t>
            </a:r>
          </a:p>
          <a:p>
            <a:pPr>
              <a:spcBef>
                <a:spcPct val="0"/>
              </a:spcBef>
              <a:buFontTx/>
              <a:buNone/>
            </a:pPr>
            <a:r>
              <a:rPr lang="en-US" altLang="en-US" sz="1000" b="1" dirty="0">
                <a:latin typeface="+mn-lt"/>
              </a:rPr>
              <a:t>1/16/19 – 2/14/19</a:t>
            </a:r>
          </a:p>
          <a:p>
            <a:pPr>
              <a:spcBef>
                <a:spcPct val="0"/>
              </a:spcBef>
              <a:buFontTx/>
              <a:buNone/>
            </a:pPr>
            <a:endParaRPr lang="en-US" altLang="en-US" sz="1000" dirty="0">
              <a:latin typeface="+mn-lt"/>
            </a:endParaRPr>
          </a:p>
        </p:txBody>
      </p:sp>
      <p:sp>
        <p:nvSpPr>
          <p:cNvPr id="15376" name="Text Box 23">
            <a:extLst>
              <a:ext uri="{FF2B5EF4-FFF2-40B4-BE49-F238E27FC236}">
                <a16:creationId xmlns:a16="http://schemas.microsoft.com/office/drawing/2014/main" id="{728437D2-D5BD-3A49-A545-9D88C5924491}"/>
              </a:ext>
            </a:extLst>
          </p:cNvPr>
          <p:cNvSpPr txBox="1">
            <a:spLocks noChangeArrowheads="1"/>
          </p:cNvSpPr>
          <p:nvPr/>
        </p:nvSpPr>
        <p:spPr bwMode="auto">
          <a:xfrm>
            <a:off x="6384998" y="974726"/>
            <a:ext cx="12779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latin typeface="+mn-lt"/>
              </a:rPr>
              <a:t>Analyze</a:t>
            </a:r>
          </a:p>
          <a:p>
            <a:pPr>
              <a:spcBef>
                <a:spcPct val="0"/>
              </a:spcBef>
              <a:buFontTx/>
              <a:buNone/>
            </a:pPr>
            <a:r>
              <a:rPr lang="en-US" altLang="en-US" sz="1000" b="1" dirty="0">
                <a:latin typeface="+mn-lt"/>
              </a:rPr>
              <a:t>2/15/19 – 2/22/19</a:t>
            </a:r>
          </a:p>
          <a:p>
            <a:pPr>
              <a:spcBef>
                <a:spcPct val="0"/>
              </a:spcBef>
              <a:buFontTx/>
              <a:buNone/>
            </a:pPr>
            <a:endParaRPr lang="en-US" altLang="en-US" sz="1000" dirty="0">
              <a:latin typeface="+mn-lt"/>
            </a:endParaRPr>
          </a:p>
        </p:txBody>
      </p:sp>
      <p:sp>
        <p:nvSpPr>
          <p:cNvPr id="15377" name="Text Box 24">
            <a:extLst>
              <a:ext uri="{FF2B5EF4-FFF2-40B4-BE49-F238E27FC236}">
                <a16:creationId xmlns:a16="http://schemas.microsoft.com/office/drawing/2014/main" id="{F9109FFD-2016-5E4F-BC08-9C5A484F58D7}"/>
              </a:ext>
            </a:extLst>
          </p:cNvPr>
          <p:cNvSpPr txBox="1">
            <a:spLocks noChangeArrowheads="1"/>
          </p:cNvSpPr>
          <p:nvPr/>
        </p:nvSpPr>
        <p:spPr bwMode="auto">
          <a:xfrm>
            <a:off x="10683233" y="974726"/>
            <a:ext cx="1125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latin typeface="+mn-lt"/>
              </a:rPr>
              <a:t>Control</a:t>
            </a:r>
          </a:p>
          <a:p>
            <a:pPr>
              <a:spcBef>
                <a:spcPct val="0"/>
              </a:spcBef>
              <a:buFontTx/>
              <a:buNone/>
            </a:pPr>
            <a:r>
              <a:rPr lang="en-US" altLang="en-US" sz="1000" b="1" dirty="0">
                <a:latin typeface="+mn-lt"/>
              </a:rPr>
              <a:t>3/7/19-3/13/19</a:t>
            </a:r>
          </a:p>
        </p:txBody>
      </p:sp>
      <p:sp>
        <p:nvSpPr>
          <p:cNvPr id="15378" name="Text Box 25">
            <a:extLst>
              <a:ext uri="{FF2B5EF4-FFF2-40B4-BE49-F238E27FC236}">
                <a16:creationId xmlns:a16="http://schemas.microsoft.com/office/drawing/2014/main" id="{FDE16AB2-ECBD-854E-B6E9-C3642459FC3E}"/>
              </a:ext>
            </a:extLst>
          </p:cNvPr>
          <p:cNvSpPr txBox="1">
            <a:spLocks noChangeArrowheads="1"/>
          </p:cNvSpPr>
          <p:nvPr/>
        </p:nvSpPr>
        <p:spPr bwMode="auto">
          <a:xfrm>
            <a:off x="8372483" y="974726"/>
            <a:ext cx="120577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latin typeface="+mn-lt"/>
              </a:rPr>
              <a:t>Improve</a:t>
            </a:r>
          </a:p>
          <a:p>
            <a:pPr>
              <a:spcBef>
                <a:spcPct val="0"/>
              </a:spcBef>
              <a:buFontTx/>
              <a:buNone/>
            </a:pPr>
            <a:r>
              <a:rPr lang="en-US" altLang="en-US" sz="1000" b="1" dirty="0">
                <a:latin typeface="+mn-lt"/>
              </a:rPr>
              <a:t>2/23/19 – 3/6/19</a:t>
            </a:r>
          </a:p>
          <a:p>
            <a:pPr>
              <a:spcBef>
                <a:spcPct val="0"/>
              </a:spcBef>
              <a:buFontTx/>
              <a:buNone/>
            </a:pPr>
            <a:endParaRPr lang="en-US" altLang="en-US" sz="1000" dirty="0">
              <a:latin typeface="+mn-lt"/>
            </a:endParaRPr>
          </a:p>
        </p:txBody>
      </p:sp>
      <p:sp>
        <p:nvSpPr>
          <p:cNvPr id="15379" name="Text Box 31">
            <a:extLst>
              <a:ext uri="{FF2B5EF4-FFF2-40B4-BE49-F238E27FC236}">
                <a16:creationId xmlns:a16="http://schemas.microsoft.com/office/drawing/2014/main" id="{673703AD-3E25-BD4A-9DE2-E7155D50D19F}"/>
              </a:ext>
            </a:extLst>
          </p:cNvPr>
          <p:cNvSpPr txBox="1">
            <a:spLocks noChangeArrowheads="1"/>
          </p:cNvSpPr>
          <p:nvPr/>
        </p:nvSpPr>
        <p:spPr bwMode="auto">
          <a:xfrm>
            <a:off x="68262" y="1067300"/>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latin typeface="+mn-lt"/>
              </a:rPr>
              <a:t>Key Dates ---&gt;</a:t>
            </a:r>
            <a:endParaRPr lang="en-US" altLang="en-US" sz="1000" dirty="0">
              <a:latin typeface="+mn-lt"/>
            </a:endParaRPr>
          </a:p>
        </p:txBody>
      </p:sp>
      <p:sp>
        <p:nvSpPr>
          <p:cNvPr id="15380" name="Line 32">
            <a:extLst>
              <a:ext uri="{FF2B5EF4-FFF2-40B4-BE49-F238E27FC236}">
                <a16:creationId xmlns:a16="http://schemas.microsoft.com/office/drawing/2014/main" id="{52DB3BA6-82A4-384A-B4F4-74BB5388566F}"/>
              </a:ext>
            </a:extLst>
          </p:cNvPr>
          <p:cNvSpPr>
            <a:spLocks noChangeShapeType="1"/>
          </p:cNvSpPr>
          <p:nvPr/>
        </p:nvSpPr>
        <p:spPr bwMode="auto">
          <a:xfrm>
            <a:off x="2327753"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1" name="Line 33">
            <a:extLst>
              <a:ext uri="{FF2B5EF4-FFF2-40B4-BE49-F238E27FC236}">
                <a16:creationId xmlns:a16="http://schemas.microsoft.com/office/drawing/2014/main" id="{B19D8166-80A2-2D47-942B-8A92B7782E4E}"/>
              </a:ext>
            </a:extLst>
          </p:cNvPr>
          <p:cNvSpPr>
            <a:spLocks noChangeShapeType="1"/>
          </p:cNvSpPr>
          <p:nvPr/>
        </p:nvSpPr>
        <p:spPr bwMode="auto">
          <a:xfrm>
            <a:off x="10182298" y="932521"/>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2" name="Line 34">
            <a:extLst>
              <a:ext uri="{FF2B5EF4-FFF2-40B4-BE49-F238E27FC236}">
                <a16:creationId xmlns:a16="http://schemas.microsoft.com/office/drawing/2014/main" id="{397E8B66-7AE4-724E-BC45-F443CB802834}"/>
              </a:ext>
            </a:extLst>
          </p:cNvPr>
          <p:cNvSpPr>
            <a:spLocks noChangeShapeType="1"/>
          </p:cNvSpPr>
          <p:nvPr/>
        </p:nvSpPr>
        <p:spPr bwMode="auto">
          <a:xfrm>
            <a:off x="7996359"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3" name="Line 35">
            <a:extLst>
              <a:ext uri="{FF2B5EF4-FFF2-40B4-BE49-F238E27FC236}">
                <a16:creationId xmlns:a16="http://schemas.microsoft.com/office/drawing/2014/main" id="{F9FD2A6C-4675-FE4E-BA81-C7B593861B15}"/>
              </a:ext>
            </a:extLst>
          </p:cNvPr>
          <p:cNvSpPr>
            <a:spLocks noChangeShapeType="1"/>
          </p:cNvSpPr>
          <p:nvPr/>
        </p:nvSpPr>
        <p:spPr bwMode="auto">
          <a:xfrm>
            <a:off x="5727699"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4" name="Line 36">
            <a:extLst>
              <a:ext uri="{FF2B5EF4-FFF2-40B4-BE49-F238E27FC236}">
                <a16:creationId xmlns:a16="http://schemas.microsoft.com/office/drawing/2014/main" id="{0C0D7FCD-95EE-D64C-AF80-DBBFFA3F5F08}"/>
              </a:ext>
            </a:extLst>
          </p:cNvPr>
          <p:cNvSpPr>
            <a:spLocks noChangeShapeType="1"/>
          </p:cNvSpPr>
          <p:nvPr/>
        </p:nvSpPr>
        <p:spPr bwMode="auto">
          <a:xfrm>
            <a:off x="3623153"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5" name="Rectangle 39">
            <a:extLst>
              <a:ext uri="{FF2B5EF4-FFF2-40B4-BE49-F238E27FC236}">
                <a16:creationId xmlns:a16="http://schemas.microsoft.com/office/drawing/2014/main" id="{C7130849-1387-0545-B2F4-C9E057A35F22}"/>
              </a:ext>
            </a:extLst>
          </p:cNvPr>
          <p:cNvSpPr>
            <a:spLocks noChangeArrowheads="1"/>
          </p:cNvSpPr>
          <p:nvPr/>
        </p:nvSpPr>
        <p:spPr bwMode="auto">
          <a:xfrm>
            <a:off x="6172200" y="14224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rPr>
              <a:t>ANALYZE</a:t>
            </a:r>
          </a:p>
        </p:txBody>
      </p:sp>
      <p:sp>
        <p:nvSpPr>
          <p:cNvPr id="19496" name="Rectangle 40">
            <a:extLst>
              <a:ext uri="{FF2B5EF4-FFF2-40B4-BE49-F238E27FC236}">
                <a16:creationId xmlns:a16="http://schemas.microsoft.com/office/drawing/2014/main" id="{378C4AB6-9E0A-9E44-A0CC-2D4B27DD5DDE}"/>
              </a:ext>
            </a:extLst>
          </p:cNvPr>
          <p:cNvSpPr>
            <a:spLocks noChangeArrowheads="1"/>
          </p:cNvSpPr>
          <p:nvPr/>
        </p:nvSpPr>
        <p:spPr bwMode="auto">
          <a:xfrm>
            <a:off x="8686800" y="1420853"/>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rPr>
              <a:t>IMPROVE</a:t>
            </a:r>
          </a:p>
        </p:txBody>
      </p:sp>
      <p:sp>
        <p:nvSpPr>
          <p:cNvPr id="15388" name="Line 43">
            <a:extLst>
              <a:ext uri="{FF2B5EF4-FFF2-40B4-BE49-F238E27FC236}">
                <a16:creationId xmlns:a16="http://schemas.microsoft.com/office/drawing/2014/main" id="{94FA4CE4-41DB-5547-83BF-F4DFD5FE92CC}"/>
              </a:ext>
            </a:extLst>
          </p:cNvPr>
          <p:cNvSpPr>
            <a:spLocks noChangeShapeType="1"/>
          </p:cNvSpPr>
          <p:nvPr/>
        </p:nvSpPr>
        <p:spPr bwMode="auto">
          <a:xfrm flipH="1">
            <a:off x="7984984" y="1447799"/>
            <a:ext cx="16015" cy="5278991"/>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1" name="Line 54">
            <a:extLst>
              <a:ext uri="{FF2B5EF4-FFF2-40B4-BE49-F238E27FC236}">
                <a16:creationId xmlns:a16="http://schemas.microsoft.com/office/drawing/2014/main" id="{55C6B265-51D6-9247-B74A-759516FE8934}"/>
              </a:ext>
            </a:extLst>
          </p:cNvPr>
          <p:cNvSpPr>
            <a:spLocks noChangeShapeType="1"/>
          </p:cNvSpPr>
          <p:nvPr/>
        </p:nvSpPr>
        <p:spPr bwMode="auto">
          <a:xfrm flipH="1">
            <a:off x="3632200" y="1396999"/>
            <a:ext cx="0" cy="5329804"/>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3" name="Line 77">
            <a:extLst>
              <a:ext uri="{FF2B5EF4-FFF2-40B4-BE49-F238E27FC236}">
                <a16:creationId xmlns:a16="http://schemas.microsoft.com/office/drawing/2014/main" id="{1871B818-02D1-6849-BA3B-D0ED2D0AC3DE}"/>
              </a:ext>
            </a:extLst>
          </p:cNvPr>
          <p:cNvSpPr>
            <a:spLocks noChangeShapeType="1"/>
          </p:cNvSpPr>
          <p:nvPr/>
        </p:nvSpPr>
        <p:spPr bwMode="auto">
          <a:xfrm>
            <a:off x="8041732" y="4287151"/>
            <a:ext cx="41148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9534" name="Rectangle 78">
            <a:extLst>
              <a:ext uri="{FF2B5EF4-FFF2-40B4-BE49-F238E27FC236}">
                <a16:creationId xmlns:a16="http://schemas.microsoft.com/office/drawing/2014/main" id="{8B5097B6-C0D7-EA4D-90A0-A4F2E9A500EC}"/>
              </a:ext>
            </a:extLst>
          </p:cNvPr>
          <p:cNvSpPr>
            <a:spLocks noChangeArrowheads="1"/>
          </p:cNvSpPr>
          <p:nvPr/>
        </p:nvSpPr>
        <p:spPr bwMode="auto">
          <a:xfrm>
            <a:off x="9358413" y="4242674"/>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rPr>
              <a:t>CONTROL</a:t>
            </a:r>
          </a:p>
        </p:txBody>
      </p:sp>
      <p:sp>
        <p:nvSpPr>
          <p:cNvPr id="39" name="Content Placeholder 2">
            <a:extLst>
              <a:ext uri="{FF2B5EF4-FFF2-40B4-BE49-F238E27FC236}">
                <a16:creationId xmlns:a16="http://schemas.microsoft.com/office/drawing/2014/main" id="{96FE1F94-AFE5-434B-9762-7EAB10D851F7}"/>
              </a:ext>
            </a:extLst>
          </p:cNvPr>
          <p:cNvSpPr txBox="1">
            <a:spLocks/>
          </p:cNvSpPr>
          <p:nvPr/>
        </p:nvSpPr>
        <p:spPr>
          <a:xfrm>
            <a:off x="-22926" y="1645746"/>
            <a:ext cx="3693987" cy="3031392"/>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100" u="sng" cap="none" dirty="0"/>
              <a:t>Problem</a:t>
            </a:r>
            <a:r>
              <a:rPr lang="en-US" sz="1100" cap="none" dirty="0"/>
              <a:t> </a:t>
            </a:r>
          </a:p>
          <a:p>
            <a:pPr marL="0" indent="0">
              <a:buNone/>
            </a:pPr>
            <a:r>
              <a:rPr lang="en-US" sz="1100" cap="none" dirty="0"/>
              <a:t>Insufficient sleep is causing decreased focus and retention of information for my graduate classes</a:t>
            </a:r>
          </a:p>
          <a:p>
            <a:pPr marL="0" indent="0">
              <a:buNone/>
            </a:pPr>
            <a:r>
              <a:rPr lang="en-US" sz="1100" u="sng" cap="none" dirty="0"/>
              <a:t>Impact</a:t>
            </a:r>
          </a:p>
          <a:p>
            <a:pPr marL="0" indent="0">
              <a:buNone/>
            </a:pPr>
            <a:r>
              <a:rPr lang="en-US" sz="1100" cap="none" dirty="0"/>
              <a:t>Increasing  sleep by 1 hour per night has been shown to increase test scores which would result in a higher starting salary after graduate school which would equate to ~$17,980 in increased income over the next 20 years</a:t>
            </a:r>
          </a:p>
          <a:p>
            <a:pPr marL="0" indent="0">
              <a:buNone/>
            </a:pPr>
            <a:r>
              <a:rPr lang="en-US" sz="1100" u="sng" cap="none" dirty="0"/>
              <a:t>Result</a:t>
            </a:r>
            <a:r>
              <a:rPr lang="en-US" sz="1100" cap="none" dirty="0"/>
              <a:t> – The mean for my sleep in 2018 was 6.60 hours per night.  The mean for my sleep during the measure phase of this project was 7.29 hours per night.</a:t>
            </a:r>
          </a:p>
          <a:p>
            <a:pPr marL="0" indent="0">
              <a:buNone/>
            </a:pPr>
            <a:r>
              <a:rPr lang="en-US" sz="1100" b="1" u="sng" cap="none" dirty="0"/>
              <a:t>Goal </a:t>
            </a:r>
            <a:r>
              <a:rPr lang="en-US" sz="1100" b="1" cap="none" dirty="0"/>
              <a:t>– Increase Total Sleep per night from 7.29 to 7.60 hours (4% improvement)</a:t>
            </a:r>
          </a:p>
        </p:txBody>
      </p:sp>
      <p:pic>
        <p:nvPicPr>
          <p:cNvPr id="40" name="Picture 39">
            <a:extLst>
              <a:ext uri="{FF2B5EF4-FFF2-40B4-BE49-F238E27FC236}">
                <a16:creationId xmlns:a16="http://schemas.microsoft.com/office/drawing/2014/main" id="{B6352562-1069-DC41-8BEA-ABBE337E2B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45" y="4802341"/>
            <a:ext cx="3548656" cy="1750622"/>
          </a:xfrm>
          <a:prstGeom prst="rect">
            <a:avLst/>
          </a:prstGeom>
        </p:spPr>
      </p:pic>
      <p:sp>
        <p:nvSpPr>
          <p:cNvPr id="43" name="Title 1">
            <a:extLst>
              <a:ext uri="{FF2B5EF4-FFF2-40B4-BE49-F238E27FC236}">
                <a16:creationId xmlns:a16="http://schemas.microsoft.com/office/drawing/2014/main" id="{2C47476F-C34D-ED4B-9011-2C8606B782C1}"/>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Process Owner: John Fields</a:t>
            </a:r>
          </a:p>
        </p:txBody>
      </p:sp>
      <p:sp>
        <p:nvSpPr>
          <p:cNvPr id="44" name="Content Placeholder 2">
            <a:extLst>
              <a:ext uri="{FF2B5EF4-FFF2-40B4-BE49-F238E27FC236}">
                <a16:creationId xmlns:a16="http://schemas.microsoft.com/office/drawing/2014/main" id="{81985BBD-27CC-8945-B4E8-6AD0C49CDB10}"/>
              </a:ext>
            </a:extLst>
          </p:cNvPr>
          <p:cNvSpPr txBox="1">
            <a:spLocks/>
          </p:cNvSpPr>
          <p:nvPr/>
        </p:nvSpPr>
        <p:spPr>
          <a:xfrm>
            <a:off x="3681397" y="1779131"/>
            <a:ext cx="1966791" cy="4885364"/>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1200" u="sng" cap="none" dirty="0"/>
              <a:t>Data Collection (n=30)</a:t>
            </a:r>
            <a:endParaRPr lang="en-US" sz="1200" cap="none" dirty="0"/>
          </a:p>
          <a:p>
            <a:pPr marL="0" indent="0">
              <a:buNone/>
            </a:pPr>
            <a:r>
              <a:rPr lang="en-US" sz="1200" cap="none" dirty="0"/>
              <a:t>(Y) Total Sleep Time = F (X1-Exercise, X2-Sleep Start, X3-Reading, X4-Friends, X5-Meals, X6-Personal, X7-Travel, X8-Entertainment, X9-Family, X10-School, X11-Day, X12-Chores)</a:t>
            </a:r>
          </a:p>
          <a:p>
            <a:pPr marL="0" indent="0">
              <a:buNone/>
            </a:pPr>
            <a:r>
              <a:rPr lang="en-US" sz="1200" u="sng" cap="none" dirty="0"/>
              <a:t>Result</a:t>
            </a:r>
          </a:p>
          <a:p>
            <a:pPr marL="0" indent="0">
              <a:buNone/>
            </a:pPr>
            <a:r>
              <a:rPr lang="en-US" sz="1200" cap="none" dirty="0"/>
              <a:t>School, Chores and Personal time were the top categories for time spent over the 30 days that data was collected during the measure phase.</a:t>
            </a:r>
          </a:p>
          <a:p>
            <a:pPr marL="0" indent="0">
              <a:buNone/>
            </a:pPr>
            <a:endParaRPr lang="en-US" sz="1200" cap="none" dirty="0"/>
          </a:p>
        </p:txBody>
      </p:sp>
      <p:sp>
        <p:nvSpPr>
          <p:cNvPr id="3" name="Sun 2">
            <a:extLst>
              <a:ext uri="{FF2B5EF4-FFF2-40B4-BE49-F238E27FC236}">
                <a16:creationId xmlns:a16="http://schemas.microsoft.com/office/drawing/2014/main" id="{770A9EE3-D5E5-9D45-B078-2C3DE5A8EAA6}"/>
              </a:ext>
            </a:extLst>
          </p:cNvPr>
          <p:cNvSpPr/>
          <p:nvPr/>
        </p:nvSpPr>
        <p:spPr>
          <a:xfrm>
            <a:off x="2913148" y="5424034"/>
            <a:ext cx="654186" cy="588613"/>
          </a:xfrm>
          <a:prstGeom prst="sun">
            <a:avLst>
              <a:gd name="adj" fmla="val 18951"/>
            </a:avLst>
          </a:prstGeom>
          <a:solidFill>
            <a:srgbClr val="C65A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4" name="TextBox 3">
            <a:extLst>
              <a:ext uri="{FF2B5EF4-FFF2-40B4-BE49-F238E27FC236}">
                <a16:creationId xmlns:a16="http://schemas.microsoft.com/office/drawing/2014/main" id="{E66C83CC-BDF2-654A-AD7F-25D77D7CFAD8}"/>
              </a:ext>
            </a:extLst>
          </p:cNvPr>
          <p:cNvSpPr txBox="1"/>
          <p:nvPr/>
        </p:nvSpPr>
        <p:spPr>
          <a:xfrm>
            <a:off x="3030087" y="5518285"/>
            <a:ext cx="420308" cy="400110"/>
          </a:xfrm>
          <a:prstGeom prst="rect">
            <a:avLst/>
          </a:prstGeom>
          <a:noFill/>
        </p:spPr>
        <p:txBody>
          <a:bodyPr wrap="none" rtlCol="0">
            <a:spAutoFit/>
          </a:bodyPr>
          <a:lstStyle/>
          <a:p>
            <a:pPr algn="ctr"/>
            <a:r>
              <a:rPr lang="en-US" sz="1000" dirty="0"/>
              <a:t>SQL</a:t>
            </a:r>
          </a:p>
          <a:p>
            <a:pPr algn="ctr"/>
            <a:r>
              <a:rPr lang="en-US" sz="1000" dirty="0"/>
              <a:t>1.0</a:t>
            </a:r>
          </a:p>
        </p:txBody>
      </p:sp>
      <p:sp>
        <p:nvSpPr>
          <p:cNvPr id="41" name="Content Placeholder 2">
            <a:extLst>
              <a:ext uri="{FF2B5EF4-FFF2-40B4-BE49-F238E27FC236}">
                <a16:creationId xmlns:a16="http://schemas.microsoft.com/office/drawing/2014/main" id="{14FD01AD-28DC-1743-B255-649A51DA0E83}"/>
              </a:ext>
            </a:extLst>
          </p:cNvPr>
          <p:cNvSpPr txBox="1">
            <a:spLocks/>
          </p:cNvSpPr>
          <p:nvPr/>
        </p:nvSpPr>
        <p:spPr>
          <a:xfrm>
            <a:off x="5714877" y="1878516"/>
            <a:ext cx="1286143" cy="4885364"/>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spcBef>
                <a:spcPts val="0"/>
              </a:spcBef>
              <a:buNone/>
            </a:pPr>
            <a:r>
              <a:rPr lang="en-US" sz="950" u="sng" cap="none" dirty="0"/>
              <a:t>Tools Utilized</a:t>
            </a:r>
            <a:endParaRPr lang="en-US" sz="950" cap="none" dirty="0"/>
          </a:p>
          <a:p>
            <a:pPr marL="0" indent="0">
              <a:spcBef>
                <a:spcPts val="0"/>
              </a:spcBef>
              <a:buNone/>
            </a:pPr>
            <a:r>
              <a:rPr lang="en-US" sz="950" cap="none" dirty="0"/>
              <a:t>Pareto, Box Plot, Scatter Plot, Regression, Correlation</a:t>
            </a:r>
            <a:endParaRPr lang="en-US" sz="950" u="sng" cap="none" dirty="0"/>
          </a:p>
          <a:p>
            <a:pPr marL="0" indent="0">
              <a:spcBef>
                <a:spcPts val="0"/>
              </a:spcBef>
              <a:buNone/>
            </a:pPr>
            <a:r>
              <a:rPr lang="en-US" sz="950" u="sng" cap="none" dirty="0"/>
              <a:t>Impact</a:t>
            </a:r>
          </a:p>
          <a:p>
            <a:pPr marL="0" indent="0">
              <a:spcBef>
                <a:spcPts val="0"/>
              </a:spcBef>
              <a:buNone/>
            </a:pPr>
            <a:r>
              <a:rPr lang="en-US" sz="950" cap="none" dirty="0"/>
              <a:t>Exercise and Sleep Start had the largest correlation with Sleep (Y).  Sleep Start had the lowest P-value.</a:t>
            </a:r>
          </a:p>
          <a:p>
            <a:pPr marL="0" indent="0">
              <a:spcBef>
                <a:spcPts val="0"/>
              </a:spcBef>
              <a:buNone/>
            </a:pPr>
            <a:r>
              <a:rPr lang="en-US" sz="950" u="sng" cap="none" dirty="0"/>
              <a:t>Result</a:t>
            </a:r>
          </a:p>
          <a:p>
            <a:pPr marL="0" indent="0">
              <a:spcBef>
                <a:spcPts val="0"/>
              </a:spcBef>
              <a:buNone/>
            </a:pPr>
            <a:r>
              <a:rPr lang="en-US" sz="950" cap="none" dirty="0"/>
              <a:t>Although, more time is spent on School, Chores and Personal Time, the analysis indicated a focus on </a:t>
            </a:r>
            <a:r>
              <a:rPr lang="en-US" sz="950" u="sng" cap="none" dirty="0"/>
              <a:t>going to bed earlier </a:t>
            </a:r>
            <a:r>
              <a:rPr lang="en-US" sz="950" cap="none" dirty="0"/>
              <a:t>and </a:t>
            </a:r>
            <a:r>
              <a:rPr lang="en-US" sz="950" u="sng" cap="none" dirty="0"/>
              <a:t>increasing  exercise </a:t>
            </a:r>
            <a:r>
              <a:rPr lang="en-US" sz="950" cap="none" dirty="0"/>
              <a:t>would increase Total Sleep (Y).</a:t>
            </a:r>
          </a:p>
        </p:txBody>
      </p:sp>
      <p:pic>
        <p:nvPicPr>
          <p:cNvPr id="10" name="Picture 9">
            <a:extLst>
              <a:ext uri="{FF2B5EF4-FFF2-40B4-BE49-F238E27FC236}">
                <a16:creationId xmlns:a16="http://schemas.microsoft.com/office/drawing/2014/main" id="{6232D692-86C2-9D44-A8D5-A0D62CD0A44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13153" y="1790662"/>
            <a:ext cx="825500" cy="1587500"/>
          </a:xfrm>
          <a:prstGeom prst="rect">
            <a:avLst/>
          </a:prstGeom>
        </p:spPr>
      </p:pic>
      <p:pic>
        <p:nvPicPr>
          <p:cNvPr id="12" name="Picture 11">
            <a:extLst>
              <a:ext uri="{FF2B5EF4-FFF2-40B4-BE49-F238E27FC236}">
                <a16:creationId xmlns:a16="http://schemas.microsoft.com/office/drawing/2014/main" id="{A7DB444A-EB31-B64C-9923-14CE0555E86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72414" y="5390379"/>
            <a:ext cx="1815072" cy="1244536"/>
          </a:xfrm>
          <a:prstGeom prst="rect">
            <a:avLst/>
          </a:prstGeom>
        </p:spPr>
      </p:pic>
      <p:pic>
        <p:nvPicPr>
          <p:cNvPr id="42" name="Picture 41">
            <a:extLst>
              <a:ext uri="{FF2B5EF4-FFF2-40B4-BE49-F238E27FC236}">
                <a16:creationId xmlns:a16="http://schemas.microsoft.com/office/drawing/2014/main" id="{E25DBB27-29E1-A64E-AB4A-18EB68EC8CB9}"/>
              </a:ext>
            </a:extLst>
          </p:cNvPr>
          <p:cNvPicPr>
            <a:picLocks noChangeAspect="1"/>
          </p:cNvPicPr>
          <p:nvPr/>
        </p:nvPicPr>
        <p:blipFill>
          <a:blip r:embed="rId6" cstate="email">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1308086" y="1395413"/>
            <a:ext cx="532465" cy="532465"/>
          </a:xfrm>
          <a:prstGeom prst="rect">
            <a:avLst/>
          </a:prstGeom>
        </p:spPr>
      </p:pic>
      <p:pic>
        <p:nvPicPr>
          <p:cNvPr id="7" name="Picture 6" descr="A picture containing clipart&#10;&#10;Description automatically generated">
            <a:extLst>
              <a:ext uri="{FF2B5EF4-FFF2-40B4-BE49-F238E27FC236}">
                <a16:creationId xmlns:a16="http://schemas.microsoft.com/office/drawing/2014/main" id="{06029560-FA6A-D642-838D-46953B4C7B1D}"/>
              </a:ext>
            </a:extLst>
          </p:cNvPr>
          <p:cNvPicPr>
            <a:picLocks noChangeAspect="1"/>
          </p:cNvPicPr>
          <p:nvPr/>
        </p:nvPicPr>
        <p:blipFill>
          <a:blip r:embed="rId8" cstate="email">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a:off x="6963604" y="5390734"/>
            <a:ext cx="917769" cy="580825"/>
          </a:xfrm>
          <a:prstGeom prst="rect">
            <a:avLst/>
          </a:prstGeom>
        </p:spPr>
      </p:pic>
      <p:pic>
        <p:nvPicPr>
          <p:cNvPr id="13" name="Picture 12" descr="A close up of a chair&#10;&#10;Description automatically generated">
            <a:extLst>
              <a:ext uri="{FF2B5EF4-FFF2-40B4-BE49-F238E27FC236}">
                <a16:creationId xmlns:a16="http://schemas.microsoft.com/office/drawing/2014/main" id="{368FBEA0-81F7-C44F-8CF8-CD59F2E2C458}"/>
              </a:ext>
            </a:extLst>
          </p:cNvPr>
          <p:cNvPicPr>
            <a:picLocks noChangeAspect="1"/>
          </p:cNvPicPr>
          <p:nvPr/>
        </p:nvPicPr>
        <p:blipFill>
          <a:blip r:embed="rId10" cstate="email">
            <a:extLst>
              <a:ext uri="{28A0092B-C50C-407E-A947-70E740481C1C}">
                <a14:useLocalDpi xmlns:a14="http://schemas.microsoft.com/office/drawing/2010/main"/>
              </a:ext>
              <a:ext uri="{837473B0-CC2E-450A-ABE3-18F120FF3D39}">
                <a1611:picAttrSrcUrl xmlns:a1611="http://schemas.microsoft.com/office/drawing/2016/11/main" r:id="rId11"/>
              </a:ext>
            </a:extLst>
          </a:blip>
          <a:stretch>
            <a:fillRect/>
          </a:stretch>
        </p:blipFill>
        <p:spPr>
          <a:xfrm>
            <a:off x="6951509" y="4723047"/>
            <a:ext cx="948788" cy="657954"/>
          </a:xfrm>
          <a:prstGeom prst="rect">
            <a:avLst/>
          </a:prstGeom>
        </p:spPr>
      </p:pic>
      <p:pic>
        <p:nvPicPr>
          <p:cNvPr id="16" name="Picture 15" descr="A large white clock mounted to the side&#10;&#10;Description automatically generated">
            <a:extLst>
              <a:ext uri="{FF2B5EF4-FFF2-40B4-BE49-F238E27FC236}">
                <a16:creationId xmlns:a16="http://schemas.microsoft.com/office/drawing/2014/main" id="{F8BD2B00-EFE7-FB4D-8106-B9B5C80BDBC5}"/>
              </a:ext>
            </a:extLst>
          </p:cNvPr>
          <p:cNvPicPr>
            <a:picLocks noChangeAspect="1"/>
          </p:cNvPicPr>
          <p:nvPr/>
        </p:nvPicPr>
        <p:blipFill>
          <a:blip r:embed="rId12" cstate="email">
            <a:extLst>
              <a:ext uri="{28A0092B-C50C-407E-A947-70E740481C1C}">
                <a14:useLocalDpi xmlns:a14="http://schemas.microsoft.com/office/drawing/2010/main"/>
              </a:ext>
              <a:ext uri="{837473B0-CC2E-450A-ABE3-18F120FF3D39}">
                <a1611:picAttrSrcUrl xmlns:a1611="http://schemas.microsoft.com/office/drawing/2016/11/main" r:id="rId13"/>
              </a:ext>
            </a:extLst>
          </a:blip>
          <a:stretch>
            <a:fillRect/>
          </a:stretch>
        </p:blipFill>
        <p:spPr>
          <a:xfrm>
            <a:off x="7600209" y="4751067"/>
            <a:ext cx="217403" cy="217403"/>
          </a:xfrm>
          <a:prstGeom prst="rect">
            <a:avLst/>
          </a:prstGeom>
        </p:spPr>
      </p:pic>
      <p:sp>
        <p:nvSpPr>
          <p:cNvPr id="17" name="Rectangle 16">
            <a:extLst>
              <a:ext uri="{FF2B5EF4-FFF2-40B4-BE49-F238E27FC236}">
                <a16:creationId xmlns:a16="http://schemas.microsoft.com/office/drawing/2014/main" id="{DC1720AF-197D-D04E-8453-297041CC1080}"/>
              </a:ext>
            </a:extLst>
          </p:cNvPr>
          <p:cNvSpPr/>
          <p:nvPr/>
        </p:nvSpPr>
        <p:spPr>
          <a:xfrm>
            <a:off x="5825610" y="6130021"/>
            <a:ext cx="2083172" cy="646331"/>
          </a:xfrm>
          <a:prstGeom prst="rect">
            <a:avLst/>
          </a:prstGeom>
          <a:solidFill>
            <a:srgbClr val="3267BE"/>
          </a:solidFill>
        </p:spPr>
        <p:txBody>
          <a:bodyPr wrap="square">
            <a:spAutoFit/>
          </a:bodyPr>
          <a:lstStyle/>
          <a:p>
            <a:pPr algn="ctr"/>
            <a:r>
              <a:rPr lang="en-US" sz="900" dirty="0"/>
              <a:t>If sleep start mean = 11pm and exercise mean =1 hour per day, the mean predicted sleep from the regression formula is 7.74 hours</a:t>
            </a:r>
          </a:p>
        </p:txBody>
      </p:sp>
      <p:sp>
        <p:nvSpPr>
          <p:cNvPr id="45" name="Sun 44">
            <a:extLst>
              <a:ext uri="{FF2B5EF4-FFF2-40B4-BE49-F238E27FC236}">
                <a16:creationId xmlns:a16="http://schemas.microsoft.com/office/drawing/2014/main" id="{3C139B28-B871-B845-A654-F02E90202FFD}"/>
              </a:ext>
            </a:extLst>
          </p:cNvPr>
          <p:cNvSpPr/>
          <p:nvPr/>
        </p:nvSpPr>
        <p:spPr>
          <a:xfrm>
            <a:off x="11424333" y="1414361"/>
            <a:ext cx="654186" cy="588613"/>
          </a:xfrm>
          <a:prstGeom prst="sun">
            <a:avLst>
              <a:gd name="adj" fmla="val 18951"/>
            </a:avLst>
          </a:prstGeom>
          <a:solidFill>
            <a:srgbClr val="C65A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46" name="TextBox 45">
            <a:extLst>
              <a:ext uri="{FF2B5EF4-FFF2-40B4-BE49-F238E27FC236}">
                <a16:creationId xmlns:a16="http://schemas.microsoft.com/office/drawing/2014/main" id="{67C8CC21-136D-7C4D-9946-D92242827E90}"/>
              </a:ext>
            </a:extLst>
          </p:cNvPr>
          <p:cNvSpPr txBox="1"/>
          <p:nvPr/>
        </p:nvSpPr>
        <p:spPr>
          <a:xfrm>
            <a:off x="11541272" y="1508612"/>
            <a:ext cx="420308" cy="400110"/>
          </a:xfrm>
          <a:prstGeom prst="rect">
            <a:avLst/>
          </a:prstGeom>
          <a:noFill/>
        </p:spPr>
        <p:txBody>
          <a:bodyPr wrap="none" rtlCol="0">
            <a:spAutoFit/>
          </a:bodyPr>
          <a:lstStyle/>
          <a:p>
            <a:pPr algn="ctr"/>
            <a:r>
              <a:rPr lang="en-US" sz="1000" dirty="0"/>
              <a:t>SQL</a:t>
            </a:r>
          </a:p>
          <a:p>
            <a:pPr algn="ctr"/>
            <a:r>
              <a:rPr lang="en-US" sz="1000" dirty="0"/>
              <a:t>2.1</a:t>
            </a:r>
          </a:p>
        </p:txBody>
      </p:sp>
      <p:sp>
        <p:nvSpPr>
          <p:cNvPr id="47" name="Sun 46">
            <a:extLst>
              <a:ext uri="{FF2B5EF4-FFF2-40B4-BE49-F238E27FC236}">
                <a16:creationId xmlns:a16="http://schemas.microsoft.com/office/drawing/2014/main" id="{83249616-0443-FB4B-A89C-4D9DFAAE4B42}"/>
              </a:ext>
            </a:extLst>
          </p:cNvPr>
          <p:cNvSpPr/>
          <p:nvPr/>
        </p:nvSpPr>
        <p:spPr>
          <a:xfrm>
            <a:off x="10426277" y="1412287"/>
            <a:ext cx="654186" cy="588613"/>
          </a:xfrm>
          <a:prstGeom prst="sun">
            <a:avLst>
              <a:gd name="adj" fmla="val 18951"/>
            </a:avLst>
          </a:prstGeom>
          <a:solidFill>
            <a:srgbClr val="C65A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48" name="TextBox 47">
            <a:extLst>
              <a:ext uri="{FF2B5EF4-FFF2-40B4-BE49-F238E27FC236}">
                <a16:creationId xmlns:a16="http://schemas.microsoft.com/office/drawing/2014/main" id="{1A2F8043-07D4-DE40-BC30-51314B96B765}"/>
              </a:ext>
            </a:extLst>
          </p:cNvPr>
          <p:cNvSpPr txBox="1"/>
          <p:nvPr/>
        </p:nvSpPr>
        <p:spPr>
          <a:xfrm>
            <a:off x="10543216" y="1506538"/>
            <a:ext cx="420308" cy="400110"/>
          </a:xfrm>
          <a:prstGeom prst="rect">
            <a:avLst/>
          </a:prstGeom>
          <a:noFill/>
        </p:spPr>
        <p:txBody>
          <a:bodyPr wrap="none" rtlCol="0">
            <a:spAutoFit/>
          </a:bodyPr>
          <a:lstStyle/>
          <a:p>
            <a:pPr algn="ctr"/>
            <a:r>
              <a:rPr lang="en-US" sz="1000" dirty="0"/>
              <a:t>SQL</a:t>
            </a:r>
          </a:p>
          <a:p>
            <a:pPr algn="ctr"/>
            <a:r>
              <a:rPr lang="en-US" sz="1000" dirty="0"/>
              <a:t>1.0</a:t>
            </a:r>
          </a:p>
        </p:txBody>
      </p:sp>
      <p:sp>
        <p:nvSpPr>
          <p:cNvPr id="2" name="Right Arrow 1">
            <a:extLst>
              <a:ext uri="{FF2B5EF4-FFF2-40B4-BE49-F238E27FC236}">
                <a16:creationId xmlns:a16="http://schemas.microsoft.com/office/drawing/2014/main" id="{C55E88E2-446E-EB45-8F16-EC343DB0328D}"/>
              </a:ext>
            </a:extLst>
          </p:cNvPr>
          <p:cNvSpPr/>
          <p:nvPr/>
        </p:nvSpPr>
        <p:spPr>
          <a:xfrm>
            <a:off x="11126815" y="1581635"/>
            <a:ext cx="270344" cy="262393"/>
          </a:xfrm>
          <a:prstGeom prst="rightArrow">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8" name="Picture 7" descr="A picture containing tree&#10;&#10;Description automatically generated">
            <a:extLst>
              <a:ext uri="{FF2B5EF4-FFF2-40B4-BE49-F238E27FC236}">
                <a16:creationId xmlns:a16="http://schemas.microsoft.com/office/drawing/2014/main" id="{B01AAE95-6E6A-DC46-ACFA-9F0DD884AC86}"/>
              </a:ext>
            </a:extLst>
          </p:cNvPr>
          <p:cNvPicPr>
            <a:picLocks noChangeAspect="1"/>
          </p:cNvPicPr>
          <p:nvPr/>
        </p:nvPicPr>
        <p:blipFill>
          <a:blip r:embed="rId14" cstate="email">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0260046" y="2000899"/>
            <a:ext cx="793161" cy="885868"/>
          </a:xfrm>
          <a:prstGeom prst="rect">
            <a:avLst/>
          </a:prstGeom>
        </p:spPr>
      </p:pic>
      <p:pic>
        <p:nvPicPr>
          <p:cNvPr id="11" name="Picture 10" descr="A picture containing tree&#10;&#10;Description automatically generated">
            <a:extLst>
              <a:ext uri="{FF2B5EF4-FFF2-40B4-BE49-F238E27FC236}">
                <a16:creationId xmlns:a16="http://schemas.microsoft.com/office/drawing/2014/main" id="{F74AD120-D1E6-4D45-8C83-DF2D3BE8E316}"/>
              </a:ext>
            </a:extLst>
          </p:cNvPr>
          <p:cNvPicPr>
            <a:picLocks noChangeAspect="1"/>
          </p:cNvPicPr>
          <p:nvPr/>
        </p:nvPicPr>
        <p:blipFill>
          <a:blip r:embed="rId16" cstate="email">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1352466" y="1944987"/>
            <a:ext cx="758005" cy="924659"/>
          </a:xfrm>
          <a:prstGeom prst="rect">
            <a:avLst/>
          </a:prstGeom>
        </p:spPr>
      </p:pic>
      <p:sp>
        <p:nvSpPr>
          <p:cNvPr id="54" name="Lightning Bolt 53">
            <a:extLst>
              <a:ext uri="{FF2B5EF4-FFF2-40B4-BE49-F238E27FC236}">
                <a16:creationId xmlns:a16="http://schemas.microsoft.com/office/drawing/2014/main" id="{508963A4-57AC-6140-9003-BD3F20EADE38}"/>
              </a:ext>
            </a:extLst>
          </p:cNvPr>
          <p:cNvSpPr/>
          <p:nvPr/>
        </p:nvSpPr>
        <p:spPr>
          <a:xfrm rot="5733215">
            <a:off x="11692700" y="2052506"/>
            <a:ext cx="487186" cy="31747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5" name="Lightning Bolt 54">
            <a:extLst>
              <a:ext uri="{FF2B5EF4-FFF2-40B4-BE49-F238E27FC236}">
                <a16:creationId xmlns:a16="http://schemas.microsoft.com/office/drawing/2014/main" id="{B899FD84-D9EE-B546-9267-BFF8982D3BEB}"/>
              </a:ext>
            </a:extLst>
          </p:cNvPr>
          <p:cNvSpPr/>
          <p:nvPr/>
        </p:nvSpPr>
        <p:spPr>
          <a:xfrm rot="5721860">
            <a:off x="10545740" y="2072125"/>
            <a:ext cx="487186" cy="31747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14" name="Rectangle 13">
            <a:extLst>
              <a:ext uri="{FF2B5EF4-FFF2-40B4-BE49-F238E27FC236}">
                <a16:creationId xmlns:a16="http://schemas.microsoft.com/office/drawing/2014/main" id="{EBB165E0-6644-D649-8A7E-A41CCAA459A2}"/>
              </a:ext>
            </a:extLst>
          </p:cNvPr>
          <p:cNvSpPr/>
          <p:nvPr/>
        </p:nvSpPr>
        <p:spPr>
          <a:xfrm>
            <a:off x="11185544" y="2800528"/>
            <a:ext cx="1015406" cy="230832"/>
          </a:xfrm>
          <a:prstGeom prst="rect">
            <a:avLst/>
          </a:prstGeom>
        </p:spPr>
        <p:txBody>
          <a:bodyPr wrap="square">
            <a:spAutoFit/>
          </a:bodyPr>
          <a:lstStyle/>
          <a:p>
            <a:r>
              <a:rPr lang="en-US" sz="900" dirty="0"/>
              <a:t>.88 HR -&gt; .65HR</a:t>
            </a:r>
          </a:p>
        </p:txBody>
      </p:sp>
      <p:sp>
        <p:nvSpPr>
          <p:cNvPr id="57" name="Rectangle 56">
            <a:extLst>
              <a:ext uri="{FF2B5EF4-FFF2-40B4-BE49-F238E27FC236}">
                <a16:creationId xmlns:a16="http://schemas.microsoft.com/office/drawing/2014/main" id="{67BE3D42-A69A-9C44-96AC-6477228BE08C}"/>
              </a:ext>
            </a:extLst>
          </p:cNvPr>
          <p:cNvSpPr/>
          <p:nvPr/>
        </p:nvSpPr>
        <p:spPr>
          <a:xfrm>
            <a:off x="10195288" y="2801048"/>
            <a:ext cx="1315829" cy="230832"/>
          </a:xfrm>
          <a:prstGeom prst="rect">
            <a:avLst/>
          </a:prstGeom>
        </p:spPr>
        <p:txBody>
          <a:bodyPr wrap="square">
            <a:spAutoFit/>
          </a:bodyPr>
          <a:lstStyle/>
          <a:p>
            <a:r>
              <a:rPr lang="en-US" sz="900" dirty="0"/>
              <a:t>11:36 -&gt; 11:00</a:t>
            </a:r>
          </a:p>
        </p:txBody>
      </p:sp>
      <p:pic>
        <p:nvPicPr>
          <p:cNvPr id="9" name="Graphic 8" descr="Smiling Face with No Fill">
            <a:extLst>
              <a:ext uri="{FF2B5EF4-FFF2-40B4-BE49-F238E27FC236}">
                <a16:creationId xmlns:a16="http://schemas.microsoft.com/office/drawing/2014/main" id="{AD209654-D619-2340-823E-8BE0712895A3}"/>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57834" y="2588774"/>
            <a:ext cx="207631" cy="207631"/>
          </a:xfrm>
          <a:prstGeom prst="rect">
            <a:avLst/>
          </a:prstGeom>
        </p:spPr>
      </p:pic>
      <p:pic>
        <p:nvPicPr>
          <p:cNvPr id="18" name="Graphic 17" descr="Sad Face with No Fill">
            <a:extLst>
              <a:ext uri="{FF2B5EF4-FFF2-40B4-BE49-F238E27FC236}">
                <a16:creationId xmlns:a16="http://schemas.microsoft.com/office/drawing/2014/main" id="{A430A2EB-F538-4247-A659-27DE982067A1}"/>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1625922" y="2587043"/>
            <a:ext cx="211092" cy="211092"/>
          </a:xfrm>
          <a:prstGeom prst="rect">
            <a:avLst/>
          </a:prstGeom>
        </p:spPr>
      </p:pic>
      <p:sp>
        <p:nvSpPr>
          <p:cNvPr id="19" name="Rectangle 18">
            <a:extLst>
              <a:ext uri="{FF2B5EF4-FFF2-40B4-BE49-F238E27FC236}">
                <a16:creationId xmlns:a16="http://schemas.microsoft.com/office/drawing/2014/main" id="{FB16AD91-DE90-C641-9DCB-4718A567114A}"/>
              </a:ext>
            </a:extLst>
          </p:cNvPr>
          <p:cNvSpPr/>
          <p:nvPr/>
        </p:nvSpPr>
        <p:spPr>
          <a:xfrm>
            <a:off x="8064529" y="1738529"/>
            <a:ext cx="2137047" cy="646331"/>
          </a:xfrm>
          <a:prstGeom prst="rect">
            <a:avLst/>
          </a:prstGeom>
        </p:spPr>
        <p:txBody>
          <a:bodyPr wrap="square">
            <a:spAutoFit/>
          </a:bodyPr>
          <a:lstStyle/>
          <a:p>
            <a:pPr algn="ctr"/>
            <a:r>
              <a:rPr lang="en-US" sz="1200" dirty="0"/>
              <a:t>Total Sleep Improved from </a:t>
            </a:r>
          </a:p>
          <a:p>
            <a:pPr algn="ctr"/>
            <a:r>
              <a:rPr lang="en-US" sz="1200" dirty="0"/>
              <a:t>7.29 to 7.54 hours, but was this statistically significant?</a:t>
            </a:r>
          </a:p>
        </p:txBody>
      </p:sp>
      <p:pic>
        <p:nvPicPr>
          <p:cNvPr id="20" name="Picture 19">
            <a:extLst>
              <a:ext uri="{FF2B5EF4-FFF2-40B4-BE49-F238E27FC236}">
                <a16:creationId xmlns:a16="http://schemas.microsoft.com/office/drawing/2014/main" id="{D11D06D0-5F7B-4F40-B16B-989CE9CD9AB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241440" y="5021988"/>
            <a:ext cx="1478566" cy="825031"/>
          </a:xfrm>
          <a:prstGeom prst="rect">
            <a:avLst/>
          </a:prstGeom>
        </p:spPr>
      </p:pic>
      <p:sp>
        <p:nvSpPr>
          <p:cNvPr id="22" name="Rectangle 21">
            <a:extLst>
              <a:ext uri="{FF2B5EF4-FFF2-40B4-BE49-F238E27FC236}">
                <a16:creationId xmlns:a16="http://schemas.microsoft.com/office/drawing/2014/main" id="{F7483640-7D4D-9E4A-8E4F-3E3307129B1E}"/>
              </a:ext>
            </a:extLst>
          </p:cNvPr>
          <p:cNvSpPr/>
          <p:nvPr/>
        </p:nvSpPr>
        <p:spPr>
          <a:xfrm>
            <a:off x="8072103" y="2389971"/>
            <a:ext cx="2284600" cy="430887"/>
          </a:xfrm>
          <a:prstGeom prst="rect">
            <a:avLst/>
          </a:prstGeom>
        </p:spPr>
        <p:txBody>
          <a:bodyPr wrap="none">
            <a:spAutoFit/>
          </a:bodyPr>
          <a:lstStyle/>
          <a:p>
            <a:pPr marL="171450" indent="-171450">
              <a:buFont typeface="Arial" panose="020B0604020202020204" pitchFamily="34" charset="0"/>
              <a:buChar char="•"/>
            </a:pPr>
            <a:r>
              <a:rPr lang="en-US" sz="1050" i="1" dirty="0"/>
              <a:t>Data Collection (n=12)</a:t>
            </a:r>
          </a:p>
          <a:p>
            <a:pPr marL="171450" indent="-171450">
              <a:buFont typeface="Arial" panose="020B0604020202020204" pitchFamily="34" charset="0"/>
              <a:buChar char="•"/>
            </a:pPr>
            <a:r>
              <a:rPr lang="en-US" sz="1050" i="1" dirty="0"/>
              <a:t>Sample size &gt; 7 was needed</a:t>
            </a:r>
          </a:p>
        </p:txBody>
      </p:sp>
      <p:pic>
        <p:nvPicPr>
          <p:cNvPr id="23" name="Picture 22">
            <a:extLst>
              <a:ext uri="{FF2B5EF4-FFF2-40B4-BE49-F238E27FC236}">
                <a16:creationId xmlns:a16="http://schemas.microsoft.com/office/drawing/2014/main" id="{621BBEC2-4905-2540-831B-71928F495E39}"/>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090629" y="5020324"/>
            <a:ext cx="1478566" cy="820908"/>
          </a:xfrm>
          <a:prstGeom prst="rect">
            <a:avLst/>
          </a:prstGeom>
        </p:spPr>
      </p:pic>
      <p:sp>
        <p:nvSpPr>
          <p:cNvPr id="63" name="Rectangle 78">
            <a:extLst>
              <a:ext uri="{FF2B5EF4-FFF2-40B4-BE49-F238E27FC236}">
                <a16:creationId xmlns:a16="http://schemas.microsoft.com/office/drawing/2014/main" id="{35E75371-C72C-8944-A36F-F77DC3C8EE41}"/>
              </a:ext>
            </a:extLst>
          </p:cNvPr>
          <p:cNvSpPr>
            <a:spLocks noChangeArrowheads="1"/>
          </p:cNvSpPr>
          <p:nvPr/>
        </p:nvSpPr>
        <p:spPr bwMode="auto">
          <a:xfrm>
            <a:off x="9275636" y="5866513"/>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rPr>
              <a:t>CONCLUSION</a:t>
            </a:r>
          </a:p>
        </p:txBody>
      </p:sp>
      <p:sp>
        <p:nvSpPr>
          <p:cNvPr id="64" name="Line 77">
            <a:extLst>
              <a:ext uri="{FF2B5EF4-FFF2-40B4-BE49-F238E27FC236}">
                <a16:creationId xmlns:a16="http://schemas.microsoft.com/office/drawing/2014/main" id="{0D6414C3-212D-1249-8679-0B5A57C02A05}"/>
              </a:ext>
            </a:extLst>
          </p:cNvPr>
          <p:cNvSpPr>
            <a:spLocks noChangeShapeType="1"/>
          </p:cNvSpPr>
          <p:nvPr/>
        </p:nvSpPr>
        <p:spPr bwMode="auto">
          <a:xfrm>
            <a:off x="8041732" y="5911350"/>
            <a:ext cx="41148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Rectangle 64">
            <a:extLst>
              <a:ext uri="{FF2B5EF4-FFF2-40B4-BE49-F238E27FC236}">
                <a16:creationId xmlns:a16="http://schemas.microsoft.com/office/drawing/2014/main" id="{4F151ED8-415B-2F46-947E-39DD0CBF5E8A}"/>
              </a:ext>
            </a:extLst>
          </p:cNvPr>
          <p:cNvSpPr/>
          <p:nvPr/>
        </p:nvSpPr>
        <p:spPr>
          <a:xfrm>
            <a:off x="7954186" y="6059899"/>
            <a:ext cx="4203973" cy="823302"/>
          </a:xfrm>
          <a:prstGeom prst="rect">
            <a:avLst/>
          </a:prstGeom>
        </p:spPr>
        <p:txBody>
          <a:bodyPr wrap="square">
            <a:spAutoFit/>
          </a:bodyPr>
          <a:lstStyle/>
          <a:p>
            <a:pPr algn="ctr"/>
            <a:r>
              <a:rPr lang="en-US" sz="950" dirty="0"/>
              <a:t>Although the Total Sleep (Y) mean was increased during the improve phase, the null hypothesis was not rejected due to only a 24% certainty in the hypothesis test.  More data collection and analysis is needed to determine if the improvements were too small or the wrong X variables were selected.</a:t>
            </a:r>
          </a:p>
        </p:txBody>
      </p:sp>
      <p:sp>
        <p:nvSpPr>
          <p:cNvPr id="66" name="Rectangle 65">
            <a:extLst>
              <a:ext uri="{FF2B5EF4-FFF2-40B4-BE49-F238E27FC236}">
                <a16:creationId xmlns:a16="http://schemas.microsoft.com/office/drawing/2014/main" id="{D8CF4E91-B1C1-2949-89E1-AAD8D3C02165}"/>
              </a:ext>
            </a:extLst>
          </p:cNvPr>
          <p:cNvSpPr/>
          <p:nvPr/>
        </p:nvSpPr>
        <p:spPr>
          <a:xfrm>
            <a:off x="8033384" y="3056484"/>
            <a:ext cx="3193905" cy="1107996"/>
          </a:xfrm>
          <a:prstGeom prst="rect">
            <a:avLst/>
          </a:prstGeom>
          <a:ln>
            <a:solidFill>
              <a:schemeClr val="tx1"/>
            </a:solidFill>
          </a:ln>
        </p:spPr>
        <p:txBody>
          <a:bodyPr wrap="square">
            <a:spAutoFit/>
          </a:bodyPr>
          <a:lstStyle/>
          <a:p>
            <a:pPr algn="ctr"/>
            <a:r>
              <a:rPr lang="en-US" sz="1100" i="1" dirty="0"/>
              <a:t>Although the mean time and SQL improved, a Two-Sample Hypothesis Test for Continuous Data had a p-value of .24.  Using alpha = .05, sleep time did not increase a statistically significant amount so the Null Hypothesis m1&gt;=m2 is not rejected</a:t>
            </a:r>
          </a:p>
        </p:txBody>
      </p:sp>
      <p:sp>
        <p:nvSpPr>
          <p:cNvPr id="68" name="Rectangle 67">
            <a:extLst>
              <a:ext uri="{FF2B5EF4-FFF2-40B4-BE49-F238E27FC236}">
                <a16:creationId xmlns:a16="http://schemas.microsoft.com/office/drawing/2014/main" id="{6FDDDE91-4527-7249-81AD-A4A52590200F}"/>
              </a:ext>
            </a:extLst>
          </p:cNvPr>
          <p:cNvSpPr/>
          <p:nvPr/>
        </p:nvSpPr>
        <p:spPr>
          <a:xfrm>
            <a:off x="7952559" y="4459053"/>
            <a:ext cx="4203973" cy="600164"/>
          </a:xfrm>
          <a:prstGeom prst="rect">
            <a:avLst/>
          </a:prstGeom>
        </p:spPr>
        <p:txBody>
          <a:bodyPr wrap="square">
            <a:spAutoFit/>
          </a:bodyPr>
          <a:lstStyle/>
          <a:p>
            <a:r>
              <a:rPr lang="en-US" sz="1100" dirty="0"/>
              <a:t>A new control chart would be created to compare with the Measure (left) and Improve (right) to monitor the process during Control.</a:t>
            </a:r>
          </a:p>
        </p:txBody>
      </p:sp>
      <p:sp>
        <p:nvSpPr>
          <p:cNvPr id="15" name="Rectangle 14">
            <a:extLst>
              <a:ext uri="{FF2B5EF4-FFF2-40B4-BE49-F238E27FC236}">
                <a16:creationId xmlns:a16="http://schemas.microsoft.com/office/drawing/2014/main" id="{B989010B-ED64-3F45-8DE8-721F124DE83A}"/>
              </a:ext>
            </a:extLst>
          </p:cNvPr>
          <p:cNvSpPr/>
          <p:nvPr/>
        </p:nvSpPr>
        <p:spPr>
          <a:xfrm>
            <a:off x="6917075" y="4164480"/>
            <a:ext cx="1159361" cy="430887"/>
          </a:xfrm>
          <a:prstGeom prst="rect">
            <a:avLst/>
          </a:prstGeom>
        </p:spPr>
        <p:txBody>
          <a:bodyPr wrap="square">
            <a:spAutoFit/>
          </a:bodyPr>
          <a:lstStyle/>
          <a:p>
            <a:r>
              <a:rPr lang="en-US" sz="1100" dirty="0">
                <a:latin typeface="Arial Unicode MS" panose="020B0604020202020204" pitchFamily="34" charset="-128"/>
                <a:ea typeface="Arial Unicode MS" panose="020B0604020202020204" pitchFamily="34" charset="-128"/>
                <a:cs typeface="Arial Unicode MS" panose="020B0604020202020204" pitchFamily="34" charset="-128"/>
              </a:rPr>
              <a:t>y </a:t>
            </a:r>
            <a:r>
              <a:rPr lang="en-US" sz="1100" dirty="0"/>
              <a:t>=20.07+.32x</a:t>
            </a:r>
            <a:r>
              <a:rPr lang="en-US" sz="1100" baseline="-25000" dirty="0"/>
              <a:t>1 </a:t>
            </a:r>
            <a:r>
              <a:rPr lang="en-US" sz="1100" dirty="0"/>
              <a:t>-.55x</a:t>
            </a:r>
            <a:r>
              <a:rPr lang="en-US" sz="1100" baseline="-25000" dirty="0"/>
              <a:t>2</a:t>
            </a:r>
            <a:endParaRPr lang="en-US" sz="1100" dirty="0"/>
          </a:p>
        </p:txBody>
      </p:sp>
      <p:pic>
        <p:nvPicPr>
          <p:cNvPr id="24" name="Picture 23">
            <a:extLst>
              <a:ext uri="{FF2B5EF4-FFF2-40B4-BE49-F238E27FC236}">
                <a16:creationId xmlns:a16="http://schemas.microsoft.com/office/drawing/2014/main" id="{4E00A161-2BC1-8841-976C-781B98A3A4CE}"/>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980843" y="3601899"/>
            <a:ext cx="871669" cy="416885"/>
          </a:xfrm>
          <a:prstGeom prst="rect">
            <a:avLst/>
          </a:prstGeom>
        </p:spPr>
      </p:pic>
      <p:sp>
        <p:nvSpPr>
          <p:cNvPr id="67" name="Rectangle 66">
            <a:extLst>
              <a:ext uri="{FF2B5EF4-FFF2-40B4-BE49-F238E27FC236}">
                <a16:creationId xmlns:a16="http://schemas.microsoft.com/office/drawing/2014/main" id="{BFC97968-484B-724E-8055-52E6D0A08A72}"/>
              </a:ext>
            </a:extLst>
          </p:cNvPr>
          <p:cNvSpPr/>
          <p:nvPr/>
        </p:nvSpPr>
        <p:spPr>
          <a:xfrm>
            <a:off x="11185544" y="3329715"/>
            <a:ext cx="1015406" cy="415498"/>
          </a:xfrm>
          <a:prstGeom prst="rect">
            <a:avLst/>
          </a:prstGeom>
        </p:spPr>
        <p:txBody>
          <a:bodyPr wrap="square">
            <a:spAutoFit/>
          </a:bodyPr>
          <a:lstStyle/>
          <a:p>
            <a:pPr algn="ctr"/>
            <a:r>
              <a:rPr lang="en-US" sz="1050" dirty="0"/>
              <a:t>Ho: m1&gt;=m2</a:t>
            </a:r>
          </a:p>
          <a:p>
            <a:pPr algn="ctr"/>
            <a:r>
              <a:rPr lang="en-US" sz="1050" dirty="0"/>
              <a:t>Ha: m1&lt;m2</a:t>
            </a:r>
          </a:p>
        </p:txBody>
      </p:sp>
      <p:sp>
        <p:nvSpPr>
          <p:cNvPr id="69" name="Rectangle 68">
            <a:extLst>
              <a:ext uri="{FF2B5EF4-FFF2-40B4-BE49-F238E27FC236}">
                <a16:creationId xmlns:a16="http://schemas.microsoft.com/office/drawing/2014/main" id="{A9EAC3AB-C1F9-5B41-9DC3-D16BB986A473}"/>
              </a:ext>
            </a:extLst>
          </p:cNvPr>
          <p:cNvSpPr/>
          <p:nvPr/>
        </p:nvSpPr>
        <p:spPr>
          <a:xfrm>
            <a:off x="6876756" y="4084229"/>
            <a:ext cx="381836" cy="276999"/>
          </a:xfrm>
          <a:prstGeom prst="rect">
            <a:avLst/>
          </a:prstGeom>
        </p:spPr>
        <p:txBody>
          <a:bodyPr wrap="none">
            <a:spAutoFit/>
          </a:bodyPr>
          <a:lstStyle/>
          <a:p>
            <a:r>
              <a:rPr lang="en-US" sz="1200" dirty="0">
                <a:solidFill>
                  <a:srgbClr val="FFFFFF"/>
                </a:solidFill>
                <a:latin typeface="Arial Unicode MS" panose="020B0604020202020204" pitchFamily="34" charset="-128"/>
              </a:rPr>
              <a:t>＾</a:t>
            </a:r>
            <a:r>
              <a:rPr lang="en-US" sz="1200" dirty="0"/>
              <a:t> </a:t>
            </a:r>
          </a:p>
        </p:txBody>
      </p:sp>
    </p:spTree>
    <p:extLst>
      <p:ext uri="{BB962C8B-B14F-4D97-AF65-F5344CB8AC3E}">
        <p14:creationId xmlns:p14="http://schemas.microsoft.com/office/powerpoint/2010/main" val="5868231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ontent Placeholder 2">
            <a:extLst>
              <a:ext uri="{FF2B5EF4-FFF2-40B4-BE49-F238E27FC236}">
                <a16:creationId xmlns:a16="http://schemas.microsoft.com/office/drawing/2014/main" id="{256A8CF1-9264-6845-BFDE-3C3CE7C5FCC5}"/>
              </a:ext>
            </a:extLst>
          </p:cNvPr>
          <p:cNvSpPr>
            <a:spLocks noGrp="1"/>
          </p:cNvSpPr>
          <p:nvPr>
            <p:ph idx="1"/>
          </p:nvPr>
        </p:nvSpPr>
        <p:spPr>
          <a:xfrm>
            <a:off x="-40854" y="1095032"/>
            <a:ext cx="2362404" cy="5762968"/>
          </a:xfrm>
        </p:spPr>
        <p:txBody>
          <a:bodyPr>
            <a:normAutofit fontScale="92500"/>
          </a:bodyPr>
          <a:lstStyle/>
          <a:p>
            <a:r>
              <a:rPr lang="en-US" sz="1500" u="sng" cap="none" dirty="0"/>
              <a:t>WHY</a:t>
            </a:r>
            <a:r>
              <a:rPr lang="en-US" sz="1500" cap="none" dirty="0"/>
              <a:t> – Creating a process map helps to visualize a process so you can have a clearer picture of how it works and find opportunities for improvement </a:t>
            </a:r>
          </a:p>
          <a:p>
            <a:r>
              <a:rPr lang="en-US" sz="1500" u="sng" cap="none" dirty="0"/>
              <a:t>DEFINITION</a:t>
            </a:r>
            <a:r>
              <a:rPr lang="en-US" sz="1500" cap="none" dirty="0"/>
              <a:t> – Documenting the steps in a process provides visual examples of the flow of tasks, people,  information and interdependencies</a:t>
            </a:r>
          </a:p>
          <a:p>
            <a:r>
              <a:rPr lang="en-US" sz="1500" u="sng" cap="none" dirty="0"/>
              <a:t>RESULT</a:t>
            </a:r>
            <a:r>
              <a:rPr lang="en-US" sz="1500" cap="none" dirty="0"/>
              <a:t>– After the Analyze Phase, process changes were implemented to (1) increase  the Exercise mean from .88 to 1 hour per day (2) decrease bedtime to a mean = 11pm</a:t>
            </a:r>
            <a:endParaRPr lang="en-US" sz="1800" cap="none" dirty="0"/>
          </a:p>
        </p:txBody>
      </p:sp>
      <p:pic>
        <p:nvPicPr>
          <p:cNvPr id="5" name="Picture 2">
            <a:extLst>
              <a:ext uri="{FF2B5EF4-FFF2-40B4-BE49-F238E27FC236}">
                <a16:creationId xmlns:a16="http://schemas.microsoft.com/office/drawing/2014/main" id="{CB30FFE3-4F43-3C4B-8418-0E0A462F83E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8069" y="23813"/>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642CF2ED-5E10-0846-A27E-BFE09614D3B1}"/>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Define - Process Map</a:t>
            </a:r>
          </a:p>
        </p:txBody>
      </p:sp>
      <p:pic>
        <p:nvPicPr>
          <p:cNvPr id="3" name="Picture 2">
            <a:extLst>
              <a:ext uri="{FF2B5EF4-FFF2-40B4-BE49-F238E27FC236}">
                <a16:creationId xmlns:a16="http://schemas.microsoft.com/office/drawing/2014/main" id="{F6194EC1-A98F-1647-81DF-AFB65222BA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5298" y="1399417"/>
            <a:ext cx="9574692" cy="4723384"/>
          </a:xfrm>
          <a:prstGeom prst="rect">
            <a:avLst/>
          </a:prstGeom>
        </p:spPr>
      </p:pic>
      <p:sp>
        <p:nvSpPr>
          <p:cNvPr id="9" name="Lightning Bolt 8">
            <a:extLst>
              <a:ext uri="{FF2B5EF4-FFF2-40B4-BE49-F238E27FC236}">
                <a16:creationId xmlns:a16="http://schemas.microsoft.com/office/drawing/2014/main" id="{97E03E19-5B69-A04F-A1BA-F9565EDE9B94}"/>
              </a:ext>
            </a:extLst>
          </p:cNvPr>
          <p:cNvSpPr/>
          <p:nvPr/>
        </p:nvSpPr>
        <p:spPr>
          <a:xfrm rot="5400000">
            <a:off x="3800724" y="2625575"/>
            <a:ext cx="739471" cy="48909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12" name="Lightning Bolt 11">
            <a:extLst>
              <a:ext uri="{FF2B5EF4-FFF2-40B4-BE49-F238E27FC236}">
                <a16:creationId xmlns:a16="http://schemas.microsoft.com/office/drawing/2014/main" id="{E46B3D07-DE0A-644F-B6E0-F4DD5CF7C32B}"/>
              </a:ext>
            </a:extLst>
          </p:cNvPr>
          <p:cNvSpPr/>
          <p:nvPr/>
        </p:nvSpPr>
        <p:spPr>
          <a:xfrm rot="5721860">
            <a:off x="9108926" y="4487496"/>
            <a:ext cx="739471" cy="48909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10" name="Lightning Bolt 9">
            <a:extLst>
              <a:ext uri="{FF2B5EF4-FFF2-40B4-BE49-F238E27FC236}">
                <a16:creationId xmlns:a16="http://schemas.microsoft.com/office/drawing/2014/main" id="{2D7BF0B8-F31C-464F-8B0D-55D3F17004D5}"/>
              </a:ext>
            </a:extLst>
          </p:cNvPr>
          <p:cNvSpPr/>
          <p:nvPr/>
        </p:nvSpPr>
        <p:spPr>
          <a:xfrm rot="5721860">
            <a:off x="6521784" y="6060494"/>
            <a:ext cx="737206" cy="493947"/>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 name="TextBox 3">
            <a:extLst>
              <a:ext uri="{FF2B5EF4-FFF2-40B4-BE49-F238E27FC236}">
                <a16:creationId xmlns:a16="http://schemas.microsoft.com/office/drawing/2014/main" id="{92850BCC-FF1A-D84D-A19C-19EFD58B97F8}"/>
              </a:ext>
            </a:extLst>
          </p:cNvPr>
          <p:cNvSpPr txBox="1"/>
          <p:nvPr/>
        </p:nvSpPr>
        <p:spPr>
          <a:xfrm>
            <a:off x="7102771" y="6122801"/>
            <a:ext cx="4618572" cy="369332"/>
          </a:xfrm>
          <a:prstGeom prst="rect">
            <a:avLst/>
          </a:prstGeom>
          <a:noFill/>
        </p:spPr>
        <p:txBody>
          <a:bodyPr wrap="none" rtlCol="0">
            <a:spAutoFit/>
          </a:bodyPr>
          <a:lstStyle/>
          <a:p>
            <a:r>
              <a:rPr lang="en-US" dirty="0"/>
              <a:t>= changes made in the Improve phase</a:t>
            </a:r>
          </a:p>
        </p:txBody>
      </p:sp>
    </p:spTree>
    <p:extLst>
      <p:ext uri="{BB962C8B-B14F-4D97-AF65-F5344CB8AC3E}">
        <p14:creationId xmlns:p14="http://schemas.microsoft.com/office/powerpoint/2010/main" val="3361643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AFD959-E5F7-364B-A712-1AE44C64A8AB}"/>
              </a:ext>
            </a:extLst>
          </p:cNvPr>
          <p:cNvSpPr txBox="1">
            <a:spLocks/>
          </p:cNvSpPr>
          <p:nvPr/>
        </p:nvSpPr>
        <p:spPr>
          <a:xfrm>
            <a:off x="2286002" y="295519"/>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Measure - Data Measurement Plan</a:t>
            </a:r>
          </a:p>
        </p:txBody>
      </p:sp>
      <p:pic>
        <p:nvPicPr>
          <p:cNvPr id="3" name="Picture 2">
            <a:extLst>
              <a:ext uri="{FF2B5EF4-FFF2-40B4-BE49-F238E27FC236}">
                <a16:creationId xmlns:a16="http://schemas.microsoft.com/office/drawing/2014/main" id="{B1E5973E-EAF3-2542-9092-0EB2A7761A39}"/>
              </a:ext>
            </a:extLst>
          </p:cNvPr>
          <p:cNvPicPr>
            <a:picLocks noChangeAspect="1"/>
          </p:cNvPicPr>
          <p:nvPr/>
        </p:nvPicPr>
        <p:blipFill>
          <a:blip r:embed="rId2"/>
          <a:stretch>
            <a:fillRect/>
          </a:stretch>
        </p:blipFill>
        <p:spPr>
          <a:xfrm>
            <a:off x="3180522" y="1412041"/>
            <a:ext cx="8716850" cy="4702512"/>
          </a:xfrm>
          <a:prstGeom prst="rect">
            <a:avLst/>
          </a:prstGeom>
        </p:spPr>
      </p:pic>
      <p:sp>
        <p:nvSpPr>
          <p:cNvPr id="2" name="TextBox 1">
            <a:extLst>
              <a:ext uri="{FF2B5EF4-FFF2-40B4-BE49-F238E27FC236}">
                <a16:creationId xmlns:a16="http://schemas.microsoft.com/office/drawing/2014/main" id="{D9574D75-9FEC-B745-BEE3-C03F196F3D23}"/>
              </a:ext>
            </a:extLst>
          </p:cNvPr>
          <p:cNvSpPr txBox="1"/>
          <p:nvPr/>
        </p:nvSpPr>
        <p:spPr>
          <a:xfrm>
            <a:off x="79514" y="1248019"/>
            <a:ext cx="2878372" cy="5262979"/>
          </a:xfrm>
          <a:prstGeom prst="rect">
            <a:avLst/>
          </a:prstGeom>
          <a:noFill/>
        </p:spPr>
        <p:txBody>
          <a:bodyPr wrap="square" rtlCol="0">
            <a:spAutoFit/>
          </a:bodyPr>
          <a:lstStyle/>
          <a:p>
            <a:r>
              <a:rPr lang="en-US" sz="1600" dirty="0"/>
              <a:t>Measurement Error: </a:t>
            </a:r>
          </a:p>
          <a:p>
            <a:pPr marL="285750" indent="-285750">
              <a:buFont typeface="Arial" panose="020B0604020202020204" pitchFamily="34" charset="0"/>
              <a:buChar char="•"/>
            </a:pPr>
            <a:r>
              <a:rPr lang="en-US" sz="1600" dirty="0"/>
              <a:t>An Apple iOS app called Hours was used to collect continuous data over a  24 hour period.  During the Measure &amp; Analyze Phases, an average of 23.7 hours of data was collected each day so .3 hours was missed</a:t>
            </a:r>
          </a:p>
          <a:p>
            <a:pPr marL="285750" indent="-285750">
              <a:buFont typeface="Arial" panose="020B0604020202020204" pitchFamily="34" charset="0"/>
              <a:buChar char="•"/>
            </a:pPr>
            <a:r>
              <a:rPr lang="en-US" sz="1600" dirty="0"/>
              <a:t>For travel days away from home, there is additional error in the total sleep time and first fell asleep time due to having to manually track this rather than with the automated </a:t>
            </a:r>
            <a:r>
              <a:rPr lang="en-US" sz="1600" dirty="0" err="1"/>
              <a:t>SleepTracker</a:t>
            </a:r>
            <a:r>
              <a:rPr lang="en-US" sz="1600" dirty="0"/>
              <a:t> system at my home</a:t>
            </a:r>
          </a:p>
        </p:txBody>
      </p:sp>
    </p:spTree>
    <p:extLst>
      <p:ext uri="{BB962C8B-B14F-4D97-AF65-F5344CB8AC3E}">
        <p14:creationId xmlns:p14="http://schemas.microsoft.com/office/powerpoint/2010/main" val="252214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6F140-777C-A843-AAC3-87C54A8D6761}"/>
              </a:ext>
            </a:extLst>
          </p:cNvPr>
          <p:cNvSpPr>
            <a:spLocks noGrp="1"/>
          </p:cNvSpPr>
          <p:nvPr>
            <p:ph idx="1"/>
          </p:nvPr>
        </p:nvSpPr>
        <p:spPr>
          <a:xfrm>
            <a:off x="155535" y="1191884"/>
            <a:ext cx="5101047" cy="5324529"/>
          </a:xfrm>
        </p:spPr>
        <p:txBody>
          <a:bodyPr anchor="t">
            <a:normAutofit/>
          </a:bodyPr>
          <a:lstStyle/>
          <a:p>
            <a:r>
              <a:rPr lang="en-US" sz="1400" u="sng" cap="none" dirty="0"/>
              <a:t>WHY</a:t>
            </a:r>
          </a:p>
          <a:p>
            <a:pPr lvl="1"/>
            <a:r>
              <a:rPr lang="en-US" sz="1400" cap="none" dirty="0"/>
              <a:t>SQL can be used to determine if a  process is capable of meeting stakeholder requirements</a:t>
            </a:r>
          </a:p>
          <a:p>
            <a:r>
              <a:rPr lang="en-US" sz="1400" u="sng" cap="none" dirty="0"/>
              <a:t>DEFINITION</a:t>
            </a:r>
          </a:p>
          <a:p>
            <a:pPr lvl="1"/>
            <a:r>
              <a:rPr lang="en-US" sz="1400" cap="none" dirty="0"/>
              <a:t>SQL serves as an indicator of how often defects are likely to occur in processes, parts or products</a:t>
            </a:r>
          </a:p>
          <a:p>
            <a:r>
              <a:rPr lang="en-US" sz="1400" u="sng" cap="none" dirty="0"/>
              <a:t>RESULT</a:t>
            </a:r>
          </a:p>
          <a:p>
            <a:pPr lvl="1"/>
            <a:r>
              <a:rPr lang="en-US" sz="1400" cap="none" dirty="0"/>
              <a:t>A defect is defined as a night where the total sleep duration is less than 7.6 hours per night </a:t>
            </a:r>
          </a:p>
        </p:txBody>
      </p:sp>
      <p:graphicFrame>
        <p:nvGraphicFramePr>
          <p:cNvPr id="5" name="Table 4">
            <a:extLst>
              <a:ext uri="{FF2B5EF4-FFF2-40B4-BE49-F238E27FC236}">
                <a16:creationId xmlns:a16="http://schemas.microsoft.com/office/drawing/2014/main" id="{4D0B7F5A-E084-ED4F-B544-7498DED76AC9}"/>
              </a:ext>
            </a:extLst>
          </p:cNvPr>
          <p:cNvGraphicFramePr>
            <a:graphicFrameLocks noGrp="1"/>
          </p:cNvGraphicFramePr>
          <p:nvPr>
            <p:extLst>
              <p:ext uri="{D42A27DB-BD31-4B8C-83A1-F6EECF244321}">
                <p14:modId xmlns:p14="http://schemas.microsoft.com/office/powerpoint/2010/main" val="165183602"/>
              </p:ext>
            </p:extLst>
          </p:nvPr>
        </p:nvGraphicFramePr>
        <p:xfrm>
          <a:off x="5642160" y="1434461"/>
          <a:ext cx="6096000" cy="4318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183497362"/>
                    </a:ext>
                  </a:extLst>
                </a:gridCol>
                <a:gridCol w="2032000">
                  <a:extLst>
                    <a:ext uri="{9D8B030D-6E8A-4147-A177-3AD203B41FA5}">
                      <a16:colId xmlns:a16="http://schemas.microsoft.com/office/drawing/2014/main" val="2102451056"/>
                    </a:ext>
                  </a:extLst>
                </a:gridCol>
                <a:gridCol w="2032000">
                  <a:extLst>
                    <a:ext uri="{9D8B030D-6E8A-4147-A177-3AD203B41FA5}">
                      <a16:colId xmlns:a16="http://schemas.microsoft.com/office/drawing/2014/main" val="2349751847"/>
                    </a:ext>
                  </a:extLst>
                </a:gridCol>
              </a:tblGrid>
              <a:tr h="370840">
                <a:tc>
                  <a:txBody>
                    <a:bodyPr/>
                    <a:lstStyle/>
                    <a:p>
                      <a:endParaRPr lang="en-US" dirty="0"/>
                    </a:p>
                  </a:txBody>
                  <a:tcPr/>
                </a:tc>
                <a:tc>
                  <a:txBody>
                    <a:bodyPr/>
                    <a:lstStyle/>
                    <a:p>
                      <a:pPr algn="ctr"/>
                      <a:r>
                        <a:rPr lang="en-US" dirty="0"/>
                        <a:t>Before</a:t>
                      </a:r>
                    </a:p>
                  </a:txBody>
                  <a:tcPr/>
                </a:tc>
                <a:tc>
                  <a:txBody>
                    <a:bodyPr/>
                    <a:lstStyle/>
                    <a:p>
                      <a:pPr algn="ctr"/>
                      <a:r>
                        <a:rPr lang="en-US" dirty="0"/>
                        <a:t>After</a:t>
                      </a:r>
                    </a:p>
                  </a:txBody>
                  <a:tcPr/>
                </a:tc>
                <a:extLst>
                  <a:ext uri="{0D108BD9-81ED-4DB2-BD59-A6C34878D82A}">
                    <a16:rowId xmlns:a16="http://schemas.microsoft.com/office/drawing/2014/main" val="2755183849"/>
                  </a:ext>
                </a:extLst>
              </a:tr>
              <a:tr h="370840">
                <a:tc>
                  <a:txBody>
                    <a:bodyPr/>
                    <a:lstStyle/>
                    <a:p>
                      <a:r>
                        <a:rPr lang="en-US" dirty="0"/>
                        <a:t>Defect opportunities per unit</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403469975"/>
                  </a:ext>
                </a:extLst>
              </a:tr>
              <a:tr h="370840">
                <a:tc>
                  <a:txBody>
                    <a:bodyPr/>
                    <a:lstStyle/>
                    <a:p>
                      <a:r>
                        <a:rPr lang="en-US" dirty="0"/>
                        <a:t>Units produced</a:t>
                      </a:r>
                    </a:p>
                  </a:txBody>
                  <a:tcPr/>
                </a:tc>
                <a:tc>
                  <a:txBody>
                    <a:bodyPr/>
                    <a:lstStyle/>
                    <a:p>
                      <a:pPr algn="ctr"/>
                      <a:r>
                        <a:rPr lang="en-US" dirty="0"/>
                        <a:t>30</a:t>
                      </a:r>
                    </a:p>
                  </a:txBody>
                  <a:tcPr/>
                </a:tc>
                <a:tc>
                  <a:txBody>
                    <a:bodyPr/>
                    <a:lstStyle/>
                    <a:p>
                      <a:pPr algn="ctr"/>
                      <a:r>
                        <a:rPr lang="en-US" dirty="0"/>
                        <a:t>12</a:t>
                      </a:r>
                    </a:p>
                  </a:txBody>
                  <a:tcPr/>
                </a:tc>
                <a:extLst>
                  <a:ext uri="{0D108BD9-81ED-4DB2-BD59-A6C34878D82A}">
                    <a16:rowId xmlns:a16="http://schemas.microsoft.com/office/drawing/2014/main" val="2025918626"/>
                  </a:ext>
                </a:extLst>
              </a:tr>
              <a:tr h="0">
                <a:tc>
                  <a:txBody>
                    <a:bodyPr/>
                    <a:lstStyle/>
                    <a:p>
                      <a:r>
                        <a:rPr lang="en-US" dirty="0"/>
                        <a:t>Total possible defects</a:t>
                      </a:r>
                    </a:p>
                  </a:txBody>
                  <a:tcPr/>
                </a:tc>
                <a:tc>
                  <a:txBody>
                    <a:bodyPr/>
                    <a:lstStyle/>
                    <a:p>
                      <a:pPr algn="ctr"/>
                      <a:r>
                        <a:rPr lang="en-US" dirty="0"/>
                        <a:t>30</a:t>
                      </a:r>
                    </a:p>
                  </a:txBody>
                  <a:tcPr/>
                </a:tc>
                <a:tc>
                  <a:txBody>
                    <a:bodyPr/>
                    <a:lstStyle/>
                    <a:p>
                      <a:pPr algn="ctr"/>
                      <a:r>
                        <a:rPr lang="en-US" dirty="0"/>
                        <a:t>12</a:t>
                      </a:r>
                    </a:p>
                  </a:txBody>
                  <a:tcPr/>
                </a:tc>
                <a:extLst>
                  <a:ext uri="{0D108BD9-81ED-4DB2-BD59-A6C34878D82A}">
                    <a16:rowId xmlns:a16="http://schemas.microsoft.com/office/drawing/2014/main" val="366671872"/>
                  </a:ext>
                </a:extLst>
              </a:tr>
              <a:tr h="370840">
                <a:tc>
                  <a:txBody>
                    <a:bodyPr/>
                    <a:lstStyle/>
                    <a:p>
                      <a:r>
                        <a:rPr lang="en-US" dirty="0"/>
                        <a:t>Total actual defects</a:t>
                      </a:r>
                    </a:p>
                  </a:txBody>
                  <a:tcPr/>
                </a:tc>
                <a:tc>
                  <a:txBody>
                    <a:bodyPr/>
                    <a:lstStyle/>
                    <a:p>
                      <a:pPr algn="ctr"/>
                      <a:r>
                        <a:rPr lang="en-US" dirty="0"/>
                        <a:t>21</a:t>
                      </a:r>
                    </a:p>
                  </a:txBody>
                  <a:tcPr/>
                </a:tc>
                <a:tc>
                  <a:txBody>
                    <a:bodyPr/>
                    <a:lstStyle/>
                    <a:p>
                      <a:pPr algn="ctr"/>
                      <a:r>
                        <a:rPr lang="en-US" dirty="0"/>
                        <a:t>3</a:t>
                      </a:r>
                    </a:p>
                  </a:txBody>
                  <a:tcPr/>
                </a:tc>
                <a:extLst>
                  <a:ext uri="{0D108BD9-81ED-4DB2-BD59-A6C34878D82A}">
                    <a16:rowId xmlns:a16="http://schemas.microsoft.com/office/drawing/2014/main" val="389924433"/>
                  </a:ext>
                </a:extLst>
              </a:tr>
              <a:tr h="370840">
                <a:tc>
                  <a:txBody>
                    <a:bodyPr/>
                    <a:lstStyle/>
                    <a:p>
                      <a:r>
                        <a:rPr lang="en-US" dirty="0"/>
                        <a:t>Defect per opportunity rate</a:t>
                      </a:r>
                    </a:p>
                  </a:txBody>
                  <a:tcPr/>
                </a:tc>
                <a:tc>
                  <a:txBody>
                    <a:bodyPr/>
                    <a:lstStyle/>
                    <a:p>
                      <a:pPr algn="ctr"/>
                      <a:r>
                        <a:rPr lang="en-US" dirty="0"/>
                        <a:t>70%</a:t>
                      </a:r>
                    </a:p>
                  </a:txBody>
                  <a:tcPr/>
                </a:tc>
                <a:tc>
                  <a:txBody>
                    <a:bodyPr/>
                    <a:lstStyle/>
                    <a:p>
                      <a:pPr algn="ctr"/>
                      <a:r>
                        <a:rPr lang="en-US" dirty="0"/>
                        <a:t>25%</a:t>
                      </a:r>
                    </a:p>
                  </a:txBody>
                  <a:tcPr/>
                </a:tc>
                <a:extLst>
                  <a:ext uri="{0D108BD9-81ED-4DB2-BD59-A6C34878D82A}">
                    <a16:rowId xmlns:a16="http://schemas.microsoft.com/office/drawing/2014/main" val="732947474"/>
                  </a:ext>
                </a:extLst>
              </a:tr>
              <a:tr h="370840">
                <a:tc>
                  <a:txBody>
                    <a:bodyPr/>
                    <a:lstStyle/>
                    <a:p>
                      <a:r>
                        <a:rPr lang="en-US" dirty="0"/>
                        <a:t>DPMO</a:t>
                      </a:r>
                    </a:p>
                  </a:txBody>
                  <a:tcPr/>
                </a:tc>
                <a:tc>
                  <a:txBody>
                    <a:bodyPr/>
                    <a:lstStyle/>
                    <a:p>
                      <a:pPr algn="ctr"/>
                      <a:r>
                        <a:rPr lang="en-US" dirty="0"/>
                        <a:t>700,000</a:t>
                      </a:r>
                    </a:p>
                  </a:txBody>
                  <a:tcPr/>
                </a:tc>
                <a:tc>
                  <a:txBody>
                    <a:bodyPr/>
                    <a:lstStyle/>
                    <a:p>
                      <a:pPr algn="ctr"/>
                      <a:r>
                        <a:rPr lang="en-US" dirty="0"/>
                        <a:t>250,000</a:t>
                      </a:r>
                    </a:p>
                  </a:txBody>
                  <a:tcPr/>
                </a:tc>
                <a:extLst>
                  <a:ext uri="{0D108BD9-81ED-4DB2-BD59-A6C34878D82A}">
                    <a16:rowId xmlns:a16="http://schemas.microsoft.com/office/drawing/2014/main" val="2991707680"/>
                  </a:ext>
                </a:extLst>
              </a:tr>
              <a:tr h="370840">
                <a:tc>
                  <a:txBody>
                    <a:bodyPr/>
                    <a:lstStyle/>
                    <a:p>
                      <a:r>
                        <a:rPr lang="en-US" dirty="0"/>
                        <a:t>SQL value</a:t>
                      </a:r>
                    </a:p>
                  </a:txBody>
                  <a:tcPr/>
                </a:tc>
                <a:tc>
                  <a:txBody>
                    <a:bodyPr/>
                    <a:lstStyle/>
                    <a:p>
                      <a:pPr algn="ctr"/>
                      <a:r>
                        <a:rPr lang="en-US" dirty="0"/>
                        <a:t>1.0</a:t>
                      </a:r>
                    </a:p>
                  </a:txBody>
                  <a:tcPr/>
                </a:tc>
                <a:tc>
                  <a:txBody>
                    <a:bodyPr/>
                    <a:lstStyle/>
                    <a:p>
                      <a:pPr algn="ctr"/>
                      <a:r>
                        <a:rPr lang="en-US" dirty="0"/>
                        <a:t>2.1</a:t>
                      </a:r>
                    </a:p>
                  </a:txBody>
                  <a:tcPr/>
                </a:tc>
                <a:extLst>
                  <a:ext uri="{0D108BD9-81ED-4DB2-BD59-A6C34878D82A}">
                    <a16:rowId xmlns:a16="http://schemas.microsoft.com/office/drawing/2014/main" val="1326829286"/>
                  </a:ext>
                </a:extLst>
              </a:tr>
            </a:tbl>
          </a:graphicData>
        </a:graphic>
      </p:graphicFrame>
      <p:sp>
        <p:nvSpPr>
          <p:cNvPr id="6" name="Title 1">
            <a:extLst>
              <a:ext uri="{FF2B5EF4-FFF2-40B4-BE49-F238E27FC236}">
                <a16:creationId xmlns:a16="http://schemas.microsoft.com/office/drawing/2014/main" id="{21A0DD00-1B51-2943-839D-9BEEA631DBB0}"/>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Analyze – Sigma Quality Level (SQL)</a:t>
            </a:r>
          </a:p>
        </p:txBody>
      </p:sp>
      <p:sp>
        <p:nvSpPr>
          <p:cNvPr id="7" name="Sun 6">
            <a:extLst>
              <a:ext uri="{FF2B5EF4-FFF2-40B4-BE49-F238E27FC236}">
                <a16:creationId xmlns:a16="http://schemas.microsoft.com/office/drawing/2014/main" id="{7F1A01A3-E218-0546-9397-E26450104ABC}"/>
              </a:ext>
            </a:extLst>
          </p:cNvPr>
          <p:cNvSpPr/>
          <p:nvPr/>
        </p:nvSpPr>
        <p:spPr>
          <a:xfrm>
            <a:off x="10337811" y="5927800"/>
            <a:ext cx="654186" cy="588613"/>
          </a:xfrm>
          <a:prstGeom prst="sun">
            <a:avLst>
              <a:gd name="adj" fmla="val 18951"/>
            </a:avLst>
          </a:prstGeom>
          <a:solidFill>
            <a:srgbClr val="C65A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8" name="TextBox 7">
            <a:extLst>
              <a:ext uri="{FF2B5EF4-FFF2-40B4-BE49-F238E27FC236}">
                <a16:creationId xmlns:a16="http://schemas.microsoft.com/office/drawing/2014/main" id="{7A58C213-19D0-E646-8CAC-9357E0459B06}"/>
              </a:ext>
            </a:extLst>
          </p:cNvPr>
          <p:cNvSpPr txBox="1"/>
          <p:nvPr/>
        </p:nvSpPr>
        <p:spPr>
          <a:xfrm>
            <a:off x="10454750" y="6022051"/>
            <a:ext cx="420308" cy="400110"/>
          </a:xfrm>
          <a:prstGeom prst="rect">
            <a:avLst/>
          </a:prstGeom>
          <a:noFill/>
        </p:spPr>
        <p:txBody>
          <a:bodyPr wrap="square" rtlCol="0">
            <a:spAutoFit/>
          </a:bodyPr>
          <a:lstStyle/>
          <a:p>
            <a:pPr algn="ctr"/>
            <a:r>
              <a:rPr lang="en-US" sz="1000" dirty="0"/>
              <a:t>SQL</a:t>
            </a:r>
          </a:p>
          <a:p>
            <a:pPr algn="ctr"/>
            <a:r>
              <a:rPr lang="en-US" sz="1000" dirty="0"/>
              <a:t>2.1</a:t>
            </a:r>
          </a:p>
        </p:txBody>
      </p:sp>
      <p:sp>
        <p:nvSpPr>
          <p:cNvPr id="9" name="Sun 8">
            <a:extLst>
              <a:ext uri="{FF2B5EF4-FFF2-40B4-BE49-F238E27FC236}">
                <a16:creationId xmlns:a16="http://schemas.microsoft.com/office/drawing/2014/main" id="{84C58E36-E2E7-ED49-A8A9-55E7A84DF1D0}"/>
              </a:ext>
            </a:extLst>
          </p:cNvPr>
          <p:cNvSpPr/>
          <p:nvPr/>
        </p:nvSpPr>
        <p:spPr>
          <a:xfrm>
            <a:off x="8363067" y="5928998"/>
            <a:ext cx="654186" cy="588613"/>
          </a:xfrm>
          <a:prstGeom prst="sun">
            <a:avLst>
              <a:gd name="adj" fmla="val 18951"/>
            </a:avLst>
          </a:prstGeom>
          <a:solidFill>
            <a:srgbClr val="C65A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10" name="TextBox 9">
            <a:extLst>
              <a:ext uri="{FF2B5EF4-FFF2-40B4-BE49-F238E27FC236}">
                <a16:creationId xmlns:a16="http://schemas.microsoft.com/office/drawing/2014/main" id="{BB459B78-7015-5140-AF14-3026FF2A5142}"/>
              </a:ext>
            </a:extLst>
          </p:cNvPr>
          <p:cNvSpPr txBox="1"/>
          <p:nvPr/>
        </p:nvSpPr>
        <p:spPr>
          <a:xfrm>
            <a:off x="8480006" y="6023249"/>
            <a:ext cx="420308" cy="400110"/>
          </a:xfrm>
          <a:prstGeom prst="rect">
            <a:avLst/>
          </a:prstGeom>
          <a:noFill/>
        </p:spPr>
        <p:txBody>
          <a:bodyPr wrap="square" rtlCol="0">
            <a:spAutoFit/>
          </a:bodyPr>
          <a:lstStyle/>
          <a:p>
            <a:pPr algn="ctr"/>
            <a:r>
              <a:rPr lang="en-US" sz="1000" dirty="0"/>
              <a:t>SQL</a:t>
            </a:r>
          </a:p>
          <a:p>
            <a:pPr algn="ctr"/>
            <a:r>
              <a:rPr lang="en-US" sz="1000" dirty="0"/>
              <a:t>1.0</a:t>
            </a:r>
          </a:p>
        </p:txBody>
      </p:sp>
      <p:sp>
        <p:nvSpPr>
          <p:cNvPr id="11" name="Right Arrow 10">
            <a:extLst>
              <a:ext uri="{FF2B5EF4-FFF2-40B4-BE49-F238E27FC236}">
                <a16:creationId xmlns:a16="http://schemas.microsoft.com/office/drawing/2014/main" id="{245FAC1C-B7A1-224C-A81E-4A9749B09502}"/>
              </a:ext>
            </a:extLst>
          </p:cNvPr>
          <p:cNvSpPr/>
          <p:nvPr/>
        </p:nvSpPr>
        <p:spPr>
          <a:xfrm>
            <a:off x="9642260" y="6090909"/>
            <a:ext cx="270344" cy="262393"/>
          </a:xfrm>
          <a:prstGeom prst="rightArrow">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538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A0DD00-1B51-2943-839D-9BEEA631DBB0}"/>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Analyze – Pareto Chart</a:t>
            </a:r>
          </a:p>
        </p:txBody>
      </p:sp>
      <p:pic>
        <p:nvPicPr>
          <p:cNvPr id="2" name="Picture 1">
            <a:extLst>
              <a:ext uri="{FF2B5EF4-FFF2-40B4-BE49-F238E27FC236}">
                <a16:creationId xmlns:a16="http://schemas.microsoft.com/office/drawing/2014/main" id="{D9D21CFE-B3D0-4C4F-864C-A45A21B8A9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85145" y="1042110"/>
            <a:ext cx="7791506" cy="5347933"/>
          </a:xfrm>
          <a:prstGeom prst="rect">
            <a:avLst/>
          </a:prstGeom>
        </p:spPr>
      </p:pic>
      <p:sp>
        <p:nvSpPr>
          <p:cNvPr id="7" name="Content Placeholder 2">
            <a:extLst>
              <a:ext uri="{FF2B5EF4-FFF2-40B4-BE49-F238E27FC236}">
                <a16:creationId xmlns:a16="http://schemas.microsoft.com/office/drawing/2014/main" id="{9E2E087B-4AC5-E44B-B2DF-BAA6A8E6DB3F}"/>
              </a:ext>
            </a:extLst>
          </p:cNvPr>
          <p:cNvSpPr>
            <a:spLocks noGrp="1"/>
          </p:cNvSpPr>
          <p:nvPr>
            <p:ph idx="1"/>
          </p:nvPr>
        </p:nvSpPr>
        <p:spPr>
          <a:xfrm>
            <a:off x="155535" y="1191884"/>
            <a:ext cx="3223769" cy="5324529"/>
          </a:xfrm>
        </p:spPr>
        <p:txBody>
          <a:bodyPr anchor="t">
            <a:normAutofit lnSpcReduction="10000"/>
          </a:bodyPr>
          <a:lstStyle/>
          <a:p>
            <a:r>
              <a:rPr lang="en-US" sz="1400" u="sng" cap="none" dirty="0"/>
              <a:t>WHY</a:t>
            </a:r>
          </a:p>
          <a:p>
            <a:pPr lvl="1"/>
            <a:r>
              <a:rPr lang="en-US" sz="1400" cap="none" dirty="0"/>
              <a:t>A Pareto Chart shows the </a:t>
            </a:r>
            <a:r>
              <a:rPr lang="en-US" sz="1400" cap="none"/>
              <a:t>X variables as bars </a:t>
            </a:r>
            <a:r>
              <a:rPr lang="en-US" sz="1400" cap="none" dirty="0"/>
              <a:t>in decreasing order from left to right and </a:t>
            </a:r>
            <a:r>
              <a:rPr lang="en-US" sz="1400" cap="none"/>
              <a:t>the cumulative percent as a line</a:t>
            </a:r>
            <a:endParaRPr lang="en-US" sz="1400" cap="none" dirty="0"/>
          </a:p>
          <a:p>
            <a:r>
              <a:rPr lang="en-US" sz="1400" u="sng" cap="none" dirty="0"/>
              <a:t>DEFINITION</a:t>
            </a:r>
          </a:p>
          <a:p>
            <a:pPr lvl="1"/>
            <a:r>
              <a:rPr lang="en-US" sz="1400" cap="none" dirty="0"/>
              <a:t>Pareto Principle: 20% of the sources cause 80% of the problem</a:t>
            </a:r>
          </a:p>
          <a:p>
            <a:r>
              <a:rPr lang="en-US" sz="1400" u="sng" cap="none" dirty="0"/>
              <a:t>RESULT</a:t>
            </a:r>
          </a:p>
          <a:p>
            <a:pPr lvl="1"/>
            <a:r>
              <a:rPr lang="en-US" sz="1400" cap="none" dirty="0"/>
              <a:t>The Pareto Chart helped to understand the distribution of time across the different X variables.  However, it did not help to understand which X’s had the biggest impact on Total Sleep (Y).  Other statistical techniques would help to answer this question.</a:t>
            </a:r>
          </a:p>
        </p:txBody>
      </p:sp>
    </p:spTree>
    <p:extLst>
      <p:ext uri="{BB962C8B-B14F-4D97-AF65-F5344CB8AC3E}">
        <p14:creationId xmlns:p14="http://schemas.microsoft.com/office/powerpoint/2010/main" val="230452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A0DD00-1B51-2943-839D-9BEEA631DBB0}"/>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Analyze – Box &amp; Whisker Plot</a:t>
            </a:r>
          </a:p>
        </p:txBody>
      </p:sp>
      <p:sp>
        <p:nvSpPr>
          <p:cNvPr id="7" name="Content Placeholder 2">
            <a:extLst>
              <a:ext uri="{FF2B5EF4-FFF2-40B4-BE49-F238E27FC236}">
                <a16:creationId xmlns:a16="http://schemas.microsoft.com/office/drawing/2014/main" id="{9E2E087B-4AC5-E44B-B2DF-BAA6A8E6DB3F}"/>
              </a:ext>
            </a:extLst>
          </p:cNvPr>
          <p:cNvSpPr>
            <a:spLocks noGrp="1"/>
          </p:cNvSpPr>
          <p:nvPr>
            <p:ph idx="1"/>
          </p:nvPr>
        </p:nvSpPr>
        <p:spPr>
          <a:xfrm>
            <a:off x="155535" y="1191884"/>
            <a:ext cx="3223769" cy="5324529"/>
          </a:xfrm>
        </p:spPr>
        <p:txBody>
          <a:bodyPr anchor="t">
            <a:normAutofit fontScale="92500" lnSpcReduction="10000"/>
          </a:bodyPr>
          <a:lstStyle/>
          <a:p>
            <a:r>
              <a:rPr lang="en-US" sz="1400" u="sng" cap="none" dirty="0"/>
              <a:t>WHY</a:t>
            </a:r>
          </a:p>
          <a:p>
            <a:pPr lvl="1"/>
            <a:r>
              <a:rPr lang="en-US" sz="1400" cap="none" dirty="0"/>
              <a:t>A Box &amp; Whisker plot was used to compare the medians and outliers from the Measure and Improve phases</a:t>
            </a:r>
          </a:p>
          <a:p>
            <a:r>
              <a:rPr lang="en-US" sz="1400" u="sng" cap="none" dirty="0"/>
              <a:t>DEFINITION</a:t>
            </a:r>
          </a:p>
          <a:p>
            <a:pPr lvl="1"/>
            <a:r>
              <a:rPr lang="en-US" sz="1400" cap="none" dirty="0"/>
              <a:t>A graphical tool to compare different medians and to show the variation in different groups of data</a:t>
            </a:r>
          </a:p>
          <a:p>
            <a:r>
              <a:rPr lang="en-US" sz="1400" u="sng" cap="none" dirty="0"/>
              <a:t>RESULT</a:t>
            </a:r>
          </a:p>
          <a:p>
            <a:pPr lvl="1"/>
            <a:r>
              <a:rPr lang="en-US" sz="1400" cap="none" dirty="0"/>
              <a:t>During the Measure phase, the mean and median lines were close to each other and there was one extreme outlier</a:t>
            </a:r>
          </a:p>
          <a:p>
            <a:pPr lvl="1"/>
            <a:r>
              <a:rPr lang="en-US" sz="1400" cap="none" dirty="0"/>
              <a:t>During the Improve phase, the “box” shows more concentrated data values and the lower ”whisker”  is inside the box.  There were no extreme outliers in this phase.</a:t>
            </a:r>
          </a:p>
        </p:txBody>
      </p:sp>
      <p:pic>
        <p:nvPicPr>
          <p:cNvPr id="3" name="Picture 2">
            <a:extLst>
              <a:ext uri="{FF2B5EF4-FFF2-40B4-BE49-F238E27FC236}">
                <a16:creationId xmlns:a16="http://schemas.microsoft.com/office/drawing/2014/main" id="{8D6395B5-06B6-E14E-A9BE-AD3128D56B52}"/>
              </a:ext>
            </a:extLst>
          </p:cNvPr>
          <p:cNvPicPr>
            <a:picLocks noChangeAspect="1"/>
          </p:cNvPicPr>
          <p:nvPr/>
        </p:nvPicPr>
        <p:blipFill>
          <a:blip r:embed="rId2"/>
          <a:stretch>
            <a:fillRect/>
          </a:stretch>
        </p:blipFill>
        <p:spPr>
          <a:xfrm>
            <a:off x="4311679" y="1305912"/>
            <a:ext cx="4501019" cy="2781027"/>
          </a:xfrm>
          <a:prstGeom prst="rect">
            <a:avLst/>
          </a:prstGeom>
        </p:spPr>
      </p:pic>
      <p:pic>
        <p:nvPicPr>
          <p:cNvPr id="4" name="Picture 3">
            <a:extLst>
              <a:ext uri="{FF2B5EF4-FFF2-40B4-BE49-F238E27FC236}">
                <a16:creationId xmlns:a16="http://schemas.microsoft.com/office/drawing/2014/main" id="{0927CAED-897C-2F43-8A67-B36B374457FC}"/>
              </a:ext>
            </a:extLst>
          </p:cNvPr>
          <p:cNvPicPr>
            <a:picLocks noChangeAspect="1"/>
          </p:cNvPicPr>
          <p:nvPr/>
        </p:nvPicPr>
        <p:blipFill>
          <a:blip r:embed="rId3"/>
          <a:stretch>
            <a:fillRect/>
          </a:stretch>
        </p:blipFill>
        <p:spPr>
          <a:xfrm>
            <a:off x="7503090" y="3429000"/>
            <a:ext cx="4396014" cy="2722904"/>
          </a:xfrm>
          <a:prstGeom prst="rect">
            <a:avLst/>
          </a:prstGeom>
        </p:spPr>
      </p:pic>
    </p:spTree>
    <p:extLst>
      <p:ext uri="{BB962C8B-B14F-4D97-AF65-F5344CB8AC3E}">
        <p14:creationId xmlns:p14="http://schemas.microsoft.com/office/powerpoint/2010/main" val="198353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0BD88-1829-FA4F-A876-CCE5EA5D6648}"/>
              </a:ext>
            </a:extLst>
          </p:cNvPr>
          <p:cNvSpPr>
            <a:spLocks noGrp="1"/>
          </p:cNvSpPr>
          <p:nvPr>
            <p:ph idx="1"/>
          </p:nvPr>
        </p:nvSpPr>
        <p:spPr>
          <a:xfrm>
            <a:off x="-6616" y="1115290"/>
            <a:ext cx="2650265" cy="5206197"/>
          </a:xfrm>
        </p:spPr>
        <p:txBody>
          <a:bodyPr anchor="t">
            <a:normAutofit lnSpcReduction="10000"/>
          </a:bodyPr>
          <a:lstStyle/>
          <a:p>
            <a:r>
              <a:rPr lang="en-US" sz="1400" cap="none" dirty="0"/>
              <a:t>WHY - A graphical representation was used to see if there is a relationship between the X’s and Y (total sleep time)</a:t>
            </a:r>
          </a:p>
          <a:p>
            <a:r>
              <a:rPr lang="en-US" sz="1400" cap="none" dirty="0"/>
              <a:t>DEFINITION – A scatterplot is used to summarize the relationship between two quantitative variables that have been measured on the same element</a:t>
            </a:r>
          </a:p>
          <a:p>
            <a:r>
              <a:rPr lang="en-US" sz="1400" cap="none" dirty="0"/>
              <a:t>RESULT – The scatterplots for the X variables indicated a slight positive linear pattern for Chores, Personal, Meals, School and Exercise.  Sleep Start showed a stronger negative relationship with two outliers.</a:t>
            </a:r>
          </a:p>
        </p:txBody>
      </p:sp>
      <p:sp>
        <p:nvSpPr>
          <p:cNvPr id="4" name="Title 1">
            <a:extLst>
              <a:ext uri="{FF2B5EF4-FFF2-40B4-BE49-F238E27FC236}">
                <a16:creationId xmlns:a16="http://schemas.microsoft.com/office/drawing/2014/main" id="{723A4B2E-2168-6440-A859-A4C34D7DB75F}"/>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Analyze – Scatterplots</a:t>
            </a:r>
          </a:p>
        </p:txBody>
      </p:sp>
      <p:grpSp>
        <p:nvGrpSpPr>
          <p:cNvPr id="2" name="Group 1">
            <a:extLst>
              <a:ext uri="{FF2B5EF4-FFF2-40B4-BE49-F238E27FC236}">
                <a16:creationId xmlns:a16="http://schemas.microsoft.com/office/drawing/2014/main" id="{9F3943CC-33F0-0747-ADA0-F4B3B21DAE8A}"/>
              </a:ext>
            </a:extLst>
          </p:cNvPr>
          <p:cNvGrpSpPr/>
          <p:nvPr/>
        </p:nvGrpSpPr>
        <p:grpSpPr>
          <a:xfrm>
            <a:off x="2783436" y="1248355"/>
            <a:ext cx="9207131" cy="4564833"/>
            <a:chOff x="3196904" y="1408203"/>
            <a:chExt cx="8735523" cy="4174397"/>
          </a:xfrm>
        </p:grpSpPr>
        <p:pic>
          <p:nvPicPr>
            <p:cNvPr id="5" name="Picture 4" descr="A screenshot of a computer&#10;&#10;Description automatically generated">
              <a:extLst>
                <a:ext uri="{FF2B5EF4-FFF2-40B4-BE49-F238E27FC236}">
                  <a16:creationId xmlns:a16="http://schemas.microsoft.com/office/drawing/2014/main" id="{E2408257-6799-E241-A41C-581D47B569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96904" y="1408203"/>
              <a:ext cx="8735523" cy="4174397"/>
            </a:xfrm>
            <a:prstGeom prst="rect">
              <a:avLst/>
            </a:prstGeom>
          </p:spPr>
        </p:pic>
        <p:cxnSp>
          <p:nvCxnSpPr>
            <p:cNvPr id="7" name="Straight Connector 6">
              <a:extLst>
                <a:ext uri="{FF2B5EF4-FFF2-40B4-BE49-F238E27FC236}">
                  <a16:creationId xmlns:a16="http://schemas.microsoft.com/office/drawing/2014/main" id="{BC7A381E-010E-C148-8B17-C6A0466E7AEC}"/>
                </a:ext>
              </a:extLst>
            </p:cNvPr>
            <p:cNvCxnSpPr>
              <a:cxnSpLocks/>
            </p:cNvCxnSpPr>
            <p:nvPr/>
          </p:nvCxnSpPr>
          <p:spPr>
            <a:xfrm flipV="1">
              <a:off x="3570136" y="1963851"/>
              <a:ext cx="1455088" cy="63732"/>
            </a:xfrm>
            <a:prstGeom prst="line">
              <a:avLst/>
            </a:prstGeom>
            <a:ln w="317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ADFF19-AB12-1143-9B71-300B2132D290}"/>
                </a:ext>
              </a:extLst>
            </p:cNvPr>
            <p:cNvCxnSpPr>
              <a:cxnSpLocks/>
            </p:cNvCxnSpPr>
            <p:nvPr/>
          </p:nvCxnSpPr>
          <p:spPr>
            <a:xfrm flipV="1">
              <a:off x="5796501" y="1963851"/>
              <a:ext cx="1534602" cy="175050"/>
            </a:xfrm>
            <a:prstGeom prst="line">
              <a:avLst/>
            </a:prstGeom>
            <a:ln w="317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302807-D65C-884A-94B9-E3715642B00C}"/>
                </a:ext>
              </a:extLst>
            </p:cNvPr>
            <p:cNvCxnSpPr>
              <a:cxnSpLocks/>
            </p:cNvCxnSpPr>
            <p:nvPr/>
          </p:nvCxnSpPr>
          <p:spPr>
            <a:xfrm flipV="1">
              <a:off x="7975158" y="1876235"/>
              <a:ext cx="1360999" cy="262666"/>
            </a:xfrm>
            <a:prstGeom prst="line">
              <a:avLst/>
            </a:prstGeom>
            <a:ln w="317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F21800-C0EE-134F-88AA-101CDBFC43A1}"/>
                </a:ext>
              </a:extLst>
            </p:cNvPr>
            <p:cNvCxnSpPr>
              <a:cxnSpLocks/>
            </p:cNvCxnSpPr>
            <p:nvPr/>
          </p:nvCxnSpPr>
          <p:spPr>
            <a:xfrm flipV="1">
              <a:off x="10071822" y="1904110"/>
              <a:ext cx="1455088" cy="294532"/>
            </a:xfrm>
            <a:prstGeom prst="line">
              <a:avLst/>
            </a:prstGeom>
            <a:ln w="317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FEB9FD5-D8C8-364C-B773-C279FBE292E9}"/>
                </a:ext>
              </a:extLst>
            </p:cNvPr>
            <p:cNvCxnSpPr>
              <a:cxnSpLocks/>
            </p:cNvCxnSpPr>
            <p:nvPr/>
          </p:nvCxnSpPr>
          <p:spPr>
            <a:xfrm>
              <a:off x="10242775" y="3313203"/>
              <a:ext cx="1113183" cy="428156"/>
            </a:xfrm>
            <a:prstGeom prst="line">
              <a:avLst/>
            </a:prstGeom>
            <a:ln w="317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38BCD17-1991-474C-8269-C1B815C183A6}"/>
                </a:ext>
              </a:extLst>
            </p:cNvPr>
            <p:cNvCxnSpPr>
              <a:cxnSpLocks/>
            </p:cNvCxnSpPr>
            <p:nvPr/>
          </p:nvCxnSpPr>
          <p:spPr>
            <a:xfrm flipV="1">
              <a:off x="7881069" y="4659464"/>
              <a:ext cx="1596886" cy="298418"/>
            </a:xfrm>
            <a:prstGeom prst="line">
              <a:avLst/>
            </a:prstGeom>
            <a:ln w="317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09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1D9B5A-A5D6-5243-A43F-0AE7E0C2221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6577" y="1178239"/>
            <a:ext cx="4114800" cy="3009900"/>
          </a:xfrm>
          <a:prstGeom prst="rect">
            <a:avLst/>
          </a:prstGeom>
        </p:spPr>
      </p:pic>
      <p:sp>
        <p:nvSpPr>
          <p:cNvPr id="3" name="Content Placeholder 2">
            <a:extLst>
              <a:ext uri="{FF2B5EF4-FFF2-40B4-BE49-F238E27FC236}">
                <a16:creationId xmlns:a16="http://schemas.microsoft.com/office/drawing/2014/main" id="{ED40BD88-1829-FA4F-A876-CCE5EA5D6648}"/>
              </a:ext>
            </a:extLst>
          </p:cNvPr>
          <p:cNvSpPr>
            <a:spLocks noGrp="1"/>
          </p:cNvSpPr>
          <p:nvPr>
            <p:ph idx="1"/>
          </p:nvPr>
        </p:nvSpPr>
        <p:spPr>
          <a:xfrm>
            <a:off x="201268" y="1226027"/>
            <a:ext cx="3515599" cy="5488475"/>
          </a:xfrm>
        </p:spPr>
        <p:txBody>
          <a:bodyPr anchor="t">
            <a:normAutofit fontScale="55000" lnSpcReduction="20000"/>
          </a:bodyPr>
          <a:lstStyle/>
          <a:p>
            <a:r>
              <a:rPr lang="en-US" sz="2200" cap="none" dirty="0"/>
              <a:t>WHY – To understand the relationship between the process output (y) and the process inputs (x’s) that could affect it</a:t>
            </a:r>
          </a:p>
          <a:p>
            <a:r>
              <a:rPr lang="en-US" sz="2200" cap="none" dirty="0"/>
              <a:t>DEFINITION</a:t>
            </a:r>
          </a:p>
          <a:p>
            <a:pPr lvl="1"/>
            <a:r>
              <a:rPr lang="en-US" sz="2000" cap="none" dirty="0"/>
              <a:t>P = probability</a:t>
            </a:r>
          </a:p>
          <a:p>
            <a:pPr lvl="1"/>
            <a:r>
              <a:rPr lang="en-US" sz="2000" cap="none" dirty="0"/>
              <a:t>Adjusted R Square = explains the variability</a:t>
            </a:r>
          </a:p>
          <a:p>
            <a:pPr lvl="1"/>
            <a:r>
              <a:rPr lang="en-US" sz="2000" cap="none" dirty="0"/>
              <a:t>Multiple R = correlation coefficient</a:t>
            </a:r>
          </a:p>
          <a:p>
            <a:r>
              <a:rPr lang="en-US" sz="2200" cap="none" dirty="0"/>
              <a:t>RESULT</a:t>
            </a:r>
          </a:p>
          <a:p>
            <a:pPr lvl="1"/>
            <a:r>
              <a:rPr lang="en-US" sz="2000" cap="none" dirty="0"/>
              <a:t>The multiple linear regression on all continuous X values shows that Sleep Start has the only low P-value</a:t>
            </a:r>
          </a:p>
          <a:p>
            <a:pPr lvl="1"/>
            <a:r>
              <a:rPr lang="en-US" sz="2000" cap="none" dirty="0"/>
              <a:t>Exercise had a high P-value but was included in the second regression equation because it had a higher correlation (.5) as shown on the next slide</a:t>
            </a:r>
          </a:p>
          <a:p>
            <a:pPr lvl="1"/>
            <a:r>
              <a:rPr lang="en-US" sz="2000" cap="none" dirty="0"/>
              <a:t>A second regression was performed with only Sleep Start and Exercise as X’s and this resulted in the Regression formula shown</a:t>
            </a:r>
          </a:p>
          <a:p>
            <a:pPr lvl="1"/>
            <a:r>
              <a:rPr lang="en-US" sz="2000" cap="none" dirty="0"/>
              <a:t>These two X’s explain 59% of the variability (Adjusted R Square) and have 78% correlation (Multiple R).  Since these values are lower than desired, a hypothesis test will be performed to validate the hypothesis below:</a:t>
            </a:r>
          </a:p>
          <a:p>
            <a:pPr lvl="2"/>
            <a:r>
              <a:rPr lang="en-US" sz="1800" cap="none" dirty="0"/>
              <a:t>Ho: m1&gt;=m2</a:t>
            </a:r>
          </a:p>
          <a:p>
            <a:pPr lvl="2"/>
            <a:r>
              <a:rPr lang="en-US" sz="1800" cap="none" dirty="0"/>
              <a:t>Ha: m1&lt;m2</a:t>
            </a:r>
          </a:p>
          <a:p>
            <a:pPr lvl="1"/>
            <a:endParaRPr lang="en-US" cap="none" dirty="0"/>
          </a:p>
        </p:txBody>
      </p:sp>
      <p:sp>
        <p:nvSpPr>
          <p:cNvPr id="4" name="Title 1">
            <a:extLst>
              <a:ext uri="{FF2B5EF4-FFF2-40B4-BE49-F238E27FC236}">
                <a16:creationId xmlns:a16="http://schemas.microsoft.com/office/drawing/2014/main" id="{723A4B2E-2168-6440-A859-A4C34D7DB75F}"/>
              </a:ext>
            </a:extLst>
          </p:cNvPr>
          <p:cNvSpPr txBox="1">
            <a:spLocks/>
          </p:cNvSpPr>
          <p:nvPr/>
        </p:nvSpPr>
        <p:spPr>
          <a:xfrm>
            <a:off x="2217740" y="58851"/>
            <a:ext cx="9905998" cy="1905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Sleep improvement project</a:t>
            </a:r>
          </a:p>
          <a:p>
            <a:pPr algn="r"/>
            <a:r>
              <a:rPr lang="en-US" sz="2400" cap="none" dirty="0">
                <a:latin typeface="+mn-lt"/>
              </a:rPr>
              <a:t>Analyze – Multiple Linear Regression</a:t>
            </a:r>
          </a:p>
        </p:txBody>
      </p:sp>
      <p:sp>
        <p:nvSpPr>
          <p:cNvPr id="6" name="TextBox 5">
            <a:extLst>
              <a:ext uri="{FF2B5EF4-FFF2-40B4-BE49-F238E27FC236}">
                <a16:creationId xmlns:a16="http://schemas.microsoft.com/office/drawing/2014/main" id="{93EC4E1D-F40F-9547-8FA2-F1D057C78CDE}"/>
              </a:ext>
            </a:extLst>
          </p:cNvPr>
          <p:cNvSpPr txBox="1"/>
          <p:nvPr/>
        </p:nvSpPr>
        <p:spPr>
          <a:xfrm>
            <a:off x="3841974" y="5552025"/>
            <a:ext cx="6122189" cy="461665"/>
          </a:xfrm>
          <a:prstGeom prst="rect">
            <a:avLst/>
          </a:prstGeom>
          <a:noFill/>
        </p:spPr>
        <p:txBody>
          <a:bodyPr wrap="none" rtlCol="0">
            <a:sp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Regression Equation: y </a:t>
            </a:r>
            <a:r>
              <a:rPr lang="en-US" sz="2400" dirty="0"/>
              <a:t>=20.07+.32x</a:t>
            </a:r>
            <a:r>
              <a:rPr lang="en-US" sz="2400" baseline="-25000" dirty="0"/>
              <a:t>1 </a:t>
            </a:r>
            <a:r>
              <a:rPr lang="en-US" sz="2400" dirty="0"/>
              <a:t>-.55x</a:t>
            </a:r>
            <a:r>
              <a:rPr lang="en-US" sz="2400" baseline="-25000" dirty="0"/>
              <a:t>2</a:t>
            </a:r>
          </a:p>
        </p:txBody>
      </p:sp>
      <p:sp>
        <p:nvSpPr>
          <p:cNvPr id="15" name="Rectangle 14">
            <a:extLst>
              <a:ext uri="{FF2B5EF4-FFF2-40B4-BE49-F238E27FC236}">
                <a16:creationId xmlns:a16="http://schemas.microsoft.com/office/drawing/2014/main" id="{B323395F-AA16-6448-9280-87D24299CACC}"/>
              </a:ext>
            </a:extLst>
          </p:cNvPr>
          <p:cNvSpPr/>
          <p:nvPr/>
        </p:nvSpPr>
        <p:spPr>
          <a:xfrm>
            <a:off x="6801445" y="5496884"/>
            <a:ext cx="479618" cy="369332"/>
          </a:xfrm>
          <a:prstGeom prst="rect">
            <a:avLst/>
          </a:prstGeom>
        </p:spPr>
        <p:txBody>
          <a:bodyPr wrap="none">
            <a:spAutoFit/>
          </a:bodyPr>
          <a:lstStyle/>
          <a:p>
            <a:r>
              <a:rPr lang="en-US" dirty="0">
                <a:solidFill>
                  <a:srgbClr val="FFFFFF"/>
                </a:solidFill>
                <a:latin typeface="Arial Unicode MS" panose="020B0604020202020204" pitchFamily="34" charset="-128"/>
              </a:rPr>
              <a:t>＾</a:t>
            </a:r>
            <a:r>
              <a:rPr lang="en-US" dirty="0"/>
              <a:t> </a:t>
            </a:r>
          </a:p>
        </p:txBody>
      </p:sp>
      <p:sp>
        <p:nvSpPr>
          <p:cNvPr id="16" name="TextBox 15">
            <a:extLst>
              <a:ext uri="{FF2B5EF4-FFF2-40B4-BE49-F238E27FC236}">
                <a16:creationId xmlns:a16="http://schemas.microsoft.com/office/drawing/2014/main" id="{41A75501-F23D-6F41-B6CF-D9A221B1F83F}"/>
              </a:ext>
            </a:extLst>
          </p:cNvPr>
          <p:cNvSpPr txBox="1"/>
          <p:nvPr/>
        </p:nvSpPr>
        <p:spPr>
          <a:xfrm>
            <a:off x="7822171" y="6068831"/>
            <a:ext cx="4824477" cy="595035"/>
          </a:xfrm>
          <a:prstGeom prst="rect">
            <a:avLst/>
          </a:prstGeom>
          <a:noFill/>
        </p:spPr>
        <p:txBody>
          <a:bodyPr wrap="square" rtlCol="0">
            <a:spAutoFit/>
          </a:bodyPr>
          <a:lstStyle/>
          <a:p>
            <a:r>
              <a:rPr lang="en-US" sz="1400" dirty="0"/>
              <a:t>X</a:t>
            </a:r>
            <a:r>
              <a:rPr lang="en-US" sz="1400" baseline="-25000" dirty="0"/>
              <a:t>1 </a:t>
            </a:r>
            <a:r>
              <a:rPr lang="en-US" sz="1400" dirty="0"/>
              <a:t>= Exercise, X</a:t>
            </a:r>
            <a:r>
              <a:rPr lang="en-US" sz="1400" baseline="-25000" dirty="0"/>
              <a:t>2 </a:t>
            </a:r>
            <a:r>
              <a:rPr lang="en-US" sz="1400" dirty="0"/>
              <a:t>= Sleep Start</a:t>
            </a:r>
            <a:endParaRPr lang="en-US" sz="1400" baseline="-25000" dirty="0"/>
          </a:p>
          <a:p>
            <a:endParaRPr lang="en-US" sz="2800" baseline="-25000" dirty="0"/>
          </a:p>
        </p:txBody>
      </p:sp>
      <p:pic>
        <p:nvPicPr>
          <p:cNvPr id="5" name="Picture 4">
            <a:extLst>
              <a:ext uri="{FF2B5EF4-FFF2-40B4-BE49-F238E27FC236}">
                <a16:creationId xmlns:a16="http://schemas.microsoft.com/office/drawing/2014/main" id="{FE272294-53FC-274F-A5EC-BFE982F780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90338" y="2520997"/>
            <a:ext cx="4533605" cy="2898534"/>
          </a:xfrm>
          <a:prstGeom prst="rect">
            <a:avLst/>
          </a:prstGeom>
        </p:spPr>
      </p:pic>
    </p:spTree>
    <p:extLst>
      <p:ext uri="{BB962C8B-B14F-4D97-AF65-F5344CB8AC3E}">
        <p14:creationId xmlns:p14="http://schemas.microsoft.com/office/powerpoint/2010/main" val="20657999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{7F0E02F3-5519-DD49-B738-63560114AA59}tf10001063</Template>
  <TotalTime>4527</TotalTime>
  <Words>2019</Words>
  <Application>Microsoft Macintosh PowerPoint</Application>
  <PresentationFormat>Widescreen</PresentationFormat>
  <Paragraphs>207</Paragraphs>
  <Slides>14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 Unicode MS</vt:lpstr>
      <vt:lpstr>Arial</vt:lpstr>
      <vt:lpstr>Calibri</vt:lpstr>
      <vt:lpstr>Cambria Math</vt:lpstr>
      <vt:lpstr>Century Gothic</vt:lpstr>
      <vt:lpstr>Times New Roman</vt:lpstr>
      <vt:lpstr>Mesh</vt:lpstr>
      <vt:lpstr>Sleep Improvement Project Syracuse University  MBC638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John Fields</cp:lastModifiedBy>
  <cp:revision>190</cp:revision>
  <cp:lastPrinted>2019-02-23T18:26:28Z</cp:lastPrinted>
  <dcterms:created xsi:type="dcterms:W3CDTF">2019-01-11T18:11:03Z</dcterms:created>
  <dcterms:modified xsi:type="dcterms:W3CDTF">2019-03-15T16:45:01Z</dcterms:modified>
  <cp:category/>
</cp:coreProperties>
</file>